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59" r:id="rId3"/>
    <p:sldId id="260" r:id="rId4"/>
    <p:sldId id="261" r:id="rId5"/>
    <p:sldId id="262" r:id="rId6"/>
    <p:sldId id="263" r:id="rId7"/>
    <p:sldId id="264" r:id="rId8"/>
    <p:sldId id="265" r:id="rId9"/>
    <p:sldId id="266" r:id="rId10"/>
    <p:sldId id="267" r:id="rId11"/>
    <p:sldId id="268" r:id="rId12"/>
    <p:sldId id="269" r:id="rId13"/>
    <p:sldId id="270" r:id="rId14"/>
    <p:sldId id="271" r:id="rId15"/>
    <p:sldId id="274" r:id="rId16"/>
    <p:sldId id="273" r:id="rId17"/>
    <p:sldId id="275" r:id="rId18"/>
    <p:sldId id="276" r:id="rId19"/>
    <p:sldId id="277" r:id="rId2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27"/>
    <p:restoredTop sz="79384"/>
  </p:normalViewPr>
  <p:slideViewPr>
    <p:cSldViewPr snapToGrid="0" snapToObjects="1">
      <p:cViewPr varScale="1">
        <p:scale>
          <a:sx n="99" d="100"/>
          <a:sy n="99" d="100"/>
        </p:scale>
        <p:origin x="1056" y="184"/>
      </p:cViewPr>
      <p:guideLst/>
    </p:cSldViewPr>
  </p:slideViewPr>
  <p:notesTextViewPr>
    <p:cViewPr>
      <p:scale>
        <a:sx n="1" d="1"/>
        <a:sy n="1" d="1"/>
      </p:scale>
      <p:origin x="0" y="-49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87173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b="1" dirty="0"/>
              <a:t>⏱  TARGET 0:</a:t>
            </a:r>
            <a:r>
              <a:rPr lang="en-US" b="1" dirty="0"/>
              <a:t>3</a:t>
            </a:r>
            <a:r>
              <a:rPr b="1" dirty="0"/>
              <a:t>0  ·  START AT 0:00</a:t>
            </a:r>
          </a:p>
          <a:p>
            <a:endParaRPr dirty="0"/>
          </a:p>
          <a:p>
            <a:r>
              <a:rPr lang="en-US" b="1" dirty="0"/>
              <a:t>§1 · </a:t>
            </a:r>
            <a:r>
              <a:rPr b="1" dirty="0"/>
              <a:t>TITLE</a:t>
            </a:r>
            <a:endParaRPr lang="en-US" b="1" dirty="0"/>
          </a:p>
          <a:p>
            <a:pPr marL="171450" indent="-171450">
              <a:buFontTx/>
              <a:buChar char="-"/>
            </a:pPr>
            <a:r>
              <a:rPr lang="en-US" b="0" dirty="0"/>
              <a:t>I thought this talk was going to be an easy setup.</a:t>
            </a:r>
          </a:p>
          <a:p>
            <a:pPr marL="171450" indent="-171450">
              <a:buFontTx/>
              <a:buChar char="-"/>
            </a:pPr>
            <a:r>
              <a:rPr lang="en-US" b="0" dirty="0"/>
              <a:t>A synthesis of my earlier Y2038 work, plus a focused look at one upcoming flag day in Kerberos.</a:t>
            </a:r>
          </a:p>
          <a:p>
            <a:pPr marL="171450" indent="-171450">
              <a:buFontTx/>
              <a:buChar char="-"/>
            </a:pPr>
            <a:r>
              <a:rPr lang="en-US" b="0" dirty="0"/>
              <a:t>It didn't work out that way.</a:t>
            </a:r>
            <a:endParaRPr b="0"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RUNNING ORDER </a:t>
            </a:r>
            <a:r>
              <a:rPr lang="en-US" dirty="0"/>
              <a:t>— target 18:00 spoken in a 25-minute slot.</a:t>
            </a:r>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1:45  ·  START AT 1:05</a:t>
            </a:r>
          </a:p>
          <a:p>
            <a:endParaRPr sz="1600" b="1" dirty="0"/>
          </a:p>
          <a:p>
            <a:r>
              <a:rPr lang="en-US" b="1" dirty="0"/>
              <a:t>§2 · HOW I WAS WRONG</a:t>
            </a:r>
            <a:endParaRPr lang="en-US" dirty="0"/>
          </a:p>
          <a:p>
            <a:pPr marL="171450" indent="-171450">
              <a:buFontTx/>
              <a:buChar char="-"/>
            </a:pPr>
            <a:r>
              <a:rPr lang="en-US" dirty="0"/>
              <a:t>For about the past year I used Kerberos as my cleanest example of a 2038-class protocol problem.</a:t>
            </a:r>
          </a:p>
          <a:p>
            <a:pPr marL="171450" indent="-171450">
              <a:buFontTx/>
              <a:buChar char="-"/>
            </a:pPr>
            <a:r>
              <a:rPr lang="en-US" dirty="0"/>
              <a:t>The 2038 boundary in Kerberos, beneath the Active Directory identity fabric of nearly every enterprise on earth.</a:t>
            </a:r>
          </a:p>
          <a:p>
            <a:pPr marL="171450" indent="-171450">
              <a:buFontTx/>
              <a:buChar char="-"/>
            </a:pPr>
            <a:r>
              <a:rPr lang="en-US" dirty="0"/>
              <a:t>Deterministic and ubiquitous: AD is a monoculture by design.</a:t>
            </a:r>
          </a:p>
          <a:p>
            <a:pPr marL="0" indent="0">
              <a:buFontTx/>
              <a:buNone/>
            </a:pPr>
            <a:endParaRPr lang="en-US" dirty="0"/>
          </a:p>
          <a:p>
            <a:pPr marL="0" indent="0">
              <a:buFontTx/>
              <a:buNone/>
            </a:pPr>
            <a:r>
              <a:rPr lang="en-US" b="1" dirty="0"/>
              <a:t>WHAT I LEARNED</a:t>
            </a:r>
          </a:p>
          <a:p>
            <a:pPr marL="171450" indent="-171450">
              <a:buFontTx/>
              <a:buChar char="-"/>
            </a:pPr>
            <a:r>
              <a:rPr lang="en-US" dirty="0"/>
              <a:t>I found out a few days ago, checking whether Microsoft had published any updated guidance, that I was wrong about the layer.</a:t>
            </a:r>
          </a:p>
          <a:p>
            <a:pPr marL="171450" indent="-171450">
              <a:buFontTx/>
              <a:buChar char="-"/>
            </a:pPr>
            <a:r>
              <a:rPr lang="en-US" dirty="0"/>
              <a:t>In a year of using that example, nobody corrected or challenged me.</a:t>
            </a:r>
          </a:p>
          <a:p>
            <a:pPr marL="171450" indent="-171450">
              <a:buFontTx/>
              <a:buChar char="-"/>
            </a:pPr>
            <a:r>
              <a:rPr lang="en-US" dirty="0"/>
              <a:t>The protocol is fine.</a:t>
            </a:r>
          </a:p>
          <a:p>
            <a:pPr marL="171450" indent="-171450">
              <a:buFontTx/>
              <a:buChar char="-"/>
            </a:pPr>
            <a:r>
              <a:rPr lang="en-US" dirty="0" err="1"/>
              <a:t>KerberosTime</a:t>
            </a:r>
            <a:r>
              <a:rPr lang="en-US" dirty="0"/>
              <a:t> is ASN.1 </a:t>
            </a:r>
            <a:r>
              <a:rPr lang="en-US" dirty="0" err="1"/>
              <a:t>GeneralizedTime</a:t>
            </a:r>
            <a:r>
              <a:rPr lang="en-US" dirty="0"/>
              <a:t> (YYYYMMDDHHMMSSZ), not a 32-bit epoch counter.</a:t>
            </a:r>
          </a:p>
          <a:p>
            <a:pPr marL="171450" indent="-171450">
              <a:buFontTx/>
              <a:buChar char="-"/>
            </a:pPr>
            <a:r>
              <a:rPr lang="en-US" dirty="0"/>
              <a:t>The problems appear when implementations turn that timestamp into their own native notion of time.</a:t>
            </a:r>
          </a:p>
          <a:p>
            <a:pPr marL="171450" indent="-171450">
              <a:buFontTx/>
              <a:buChar char="-"/>
            </a:pPr>
            <a:r>
              <a:rPr lang="en-US" dirty="0"/>
              <a:t>My coordination argument survived, but the mechanism I'd been describing didn’t.</a:t>
            </a:r>
            <a:br>
              <a:rPr lang="en-US" dirty="0"/>
            </a:br>
            <a:endParaRPr lang="en-US" dirty="0"/>
          </a:p>
          <a:p>
            <a:pPr marL="0" indent="0">
              <a:buFontTx/>
              <a:buNone/>
            </a:pPr>
            <a:r>
              <a:rPr lang="en-US" b="1" dirty="0"/>
              <a:t>Sources:</a:t>
            </a:r>
            <a:r>
              <a:rPr lang="en-US" dirty="0"/>
              <a:t>
- RFC 4120 (KerberosTime ::= </a:t>
            </a:r>
            <a:r>
              <a:rPr lang="en-US" dirty="0" err="1"/>
              <a:t>GeneralizedTime</a:t>
            </a:r>
            <a:r>
              <a:rPr lang="en-US" dirty="0"/>
              <a:t>).</a:t>
            </a:r>
          </a:p>
          <a:p>
            <a:pPr marL="0" indent="0">
              <a:buFontTx/>
              <a:buNone/>
            </a:pP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0:30  ·  START AT 2:50</a:t>
            </a:r>
          </a:p>
          <a:p>
            <a:endParaRPr sz="1600" b="1" dirty="0"/>
          </a:p>
          <a:p>
            <a:pPr algn="l"/>
            <a:r>
              <a:rPr lang="en-US" b="1" dirty="0"/>
              <a:t>§3 · "NEVER" IS A DATE</a:t>
            </a:r>
            <a:r>
              <a:rPr lang="en-US" dirty="0"/>
              <a:t>
</a:t>
            </a:r>
            <a:r>
              <a:rPr lang="en-US" b="1" dirty="0"/>
              <a:t>[HOLD A BEAT]</a:t>
            </a:r>
          </a:p>
          <a:p>
            <a:pPr marL="171450" indent="-171450">
              <a:buFontTx/>
              <a:buChar char="-"/>
            </a:pPr>
            <a:r>
              <a:rPr lang="en-US" dirty="0"/>
              <a:t>Active Directory needed some finite representation for 'never expires.’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20-something years ago, Windows developers chose 13 September 2037, 02:48:05 UTC</a:t>
            </a:r>
          </a:p>
          <a:p>
            <a:pPr marL="171450" indent="-171450">
              <a:buFontTx/>
              <a:buChar char="-"/>
            </a:pPr>
            <a:r>
              <a:rPr lang="en-US" dirty="0"/>
              <a:t>They constrained this one value to fit inside UNIX 32-bit time, for Linux interoperability.</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b="1" dirty="0"/>
              <a:t>⏱  TARGET 1:00  ·  START AT 3:20</a:t>
            </a:r>
          </a:p>
          <a:p>
            <a:endParaRPr dirty="0"/>
          </a:p>
          <a:p>
            <a:r>
              <a:rPr b="1" dirty="0"/>
              <a:t>§</a:t>
            </a:r>
            <a:r>
              <a:rPr lang="en-US" b="1" dirty="0"/>
              <a:t>4</a:t>
            </a:r>
            <a:r>
              <a:rPr b="1" dirty="0"/>
              <a:t> · </a:t>
            </a:r>
            <a:r>
              <a:rPr lang="en-US" b="1" dirty="0"/>
              <a:t>Hartong / Syfuhs X exchange</a:t>
            </a:r>
            <a:endParaRPr b="1" dirty="0"/>
          </a:p>
          <a:p>
            <a:pPr marL="171450" indent="-171450">
              <a:buFontTx/>
              <a:buChar char="-"/>
            </a:pPr>
            <a:r>
              <a:rPr lang="en-US" dirty="0"/>
              <a:t>Native Windows time doesn't have a 2038 problem, Windows' internal clock is 64-bit.</a:t>
            </a:r>
          </a:p>
          <a:p>
            <a:pPr marL="171450" indent="-171450">
              <a:buFontTx/>
              <a:buChar char="-"/>
            </a:pPr>
            <a:r>
              <a:rPr lang="en-US" dirty="0"/>
              <a:t>But Windows Kerberos has a 2037 problem.</a:t>
            </a:r>
          </a:p>
          <a:p>
            <a:pPr marL="171450" indent="-171450">
              <a:buFontTx/>
              <a:buChar char="-"/>
            </a:pPr>
            <a:r>
              <a:rPr lang="en-US" dirty="0"/>
              <a:t>Why did they choose this odd timestamp?</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Sources:</a:t>
            </a:r>
            <a:endParaRPr dirty="0"/>
          </a:p>
          <a:p>
            <a:pPr marL="171450" indent="-171450">
              <a:buFontTx/>
              <a:buChar char="-"/>
            </a:pPr>
            <a:r>
              <a:rPr lang="en-US" dirty="0"/>
              <a:t>C</a:t>
            </a:r>
            <a:r>
              <a:rPr dirty="0"/>
              <a:t>leared for quoting</a:t>
            </a:r>
            <a:r>
              <a:rPr lang="en-US" dirty="0"/>
              <a:t> by Steve Syfuhs, Microsoft</a:t>
            </a:r>
            <a:r>
              <a:rPr dirty="0"/>
              <a:t>, 22 Sep 2026: "native Windows time will never have a 2038 problem"; expiry "uses a specific value stored in the directory that is completely controlled by Windows".</a:t>
            </a:r>
            <a:endParaRPr lang="en-US" dirty="0"/>
          </a:p>
          <a:p>
            <a:pPr marL="171450" indent="-171450">
              <a:buFontTx/>
              <a:buChar char="-"/>
            </a:pPr>
            <a:r>
              <a:rPr lang="en-US" dirty="0"/>
              <a:t>Cf. public X reply to Olaf Hartong, reproduced in Hartong's FalconForce post "Detection engineering rabbit holes – parsing ASN.1 packets in KQL."</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0:45  ·  START AT 4:20</a:t>
            </a:r>
          </a:p>
          <a:p>
            <a:endParaRPr sz="1600" b="1" dirty="0"/>
          </a:p>
          <a:p>
            <a:r>
              <a:rPr b="1" dirty="0"/>
              <a:t>§</a:t>
            </a:r>
            <a:r>
              <a:rPr lang="en-US" b="1" dirty="0"/>
              <a:t>5</a:t>
            </a:r>
            <a:r>
              <a:rPr b="1" dirty="0"/>
              <a:t> · HIDING IN PLAIN SIGHT</a:t>
            </a:r>
            <a:endParaRPr lang="en-US" dirty="0"/>
          </a:p>
          <a:p>
            <a:pPr marL="171450" indent="-171450">
              <a:buFontTx/>
              <a:buChar char="-"/>
            </a:pPr>
            <a:r>
              <a:rPr dirty="0"/>
              <a:t>For twenty</a:t>
            </a:r>
            <a:r>
              <a:rPr lang="en-US" dirty="0"/>
              <a:t>-something</a:t>
            </a:r>
            <a:r>
              <a:rPr dirty="0"/>
              <a:t> years Windows clients </a:t>
            </a:r>
            <a:r>
              <a:rPr lang="en-US" dirty="0"/>
              <a:t>have </a:t>
            </a:r>
            <a:r>
              <a:rPr dirty="0"/>
              <a:t>asked the KDC for tickets valid until 13 September 2037, 02:48:05</a:t>
            </a:r>
            <a:r>
              <a:rPr lang="en-US" dirty="0"/>
              <a:t>.</a:t>
            </a:r>
          </a:p>
          <a:p>
            <a:pPr marL="171450" indent="-171450">
              <a:buFontTx/>
              <a:buChar char="-"/>
            </a:pPr>
            <a:r>
              <a:rPr lang="en-US" dirty="0"/>
              <a:t>P</a:t>
            </a:r>
            <a:r>
              <a:rPr dirty="0"/>
              <a:t>re-</a:t>
            </a:r>
            <a:r>
              <a:rPr lang="en-US" dirty="0"/>
              <a:t>Windows 11 22H2</a:t>
            </a:r>
            <a:r>
              <a:rPr dirty="0"/>
              <a:t> </a:t>
            </a:r>
            <a:r>
              <a:rPr lang="en-US" dirty="0"/>
              <a:t>(March 2023 update) </a:t>
            </a:r>
            <a:r>
              <a:rPr dirty="0"/>
              <a:t>clients still do.</a:t>
            </a:r>
            <a:endParaRPr lang="en-US" dirty="0"/>
          </a:p>
          <a:p>
            <a:pPr marL="171450" indent="-171450">
              <a:buFontTx/>
              <a:buChar char="-"/>
            </a:pPr>
            <a:r>
              <a:rPr dirty="0"/>
              <a:t>That's 'never</a:t>
            </a:r>
            <a:r>
              <a:rPr lang="en-US" dirty="0"/>
              <a:t> expires</a:t>
            </a:r>
            <a:r>
              <a:rPr dirty="0"/>
              <a:t>', on the wire.</a:t>
            </a:r>
            <a:endParaRPr lang="en-US" dirty="0"/>
          </a:p>
          <a:p>
            <a:pPr marL="171450" indent="-171450">
              <a:buFontTx/>
              <a:buChar char="-"/>
            </a:pPr>
            <a:r>
              <a:rPr dirty="0"/>
              <a:t>Almost nobody asks why.</a:t>
            </a:r>
          </a:p>
          <a:p>
            <a:endParaRPr dirty="0"/>
          </a:p>
          <a:p>
            <a:r>
              <a:rPr b="1" dirty="0"/>
              <a:t>Sources:</a:t>
            </a:r>
            <a:endParaRPr lang="en-US" b="1" dirty="0"/>
          </a:p>
          <a:p>
            <a:pPr marL="171450" indent="-171450">
              <a:buFontTx/>
              <a:buChar char="-"/>
            </a:pPr>
            <a:r>
              <a:rPr dirty="0" err="1"/>
              <a:t>EventHelix</a:t>
            </a:r>
            <a:r>
              <a:rPr dirty="0"/>
              <a:t> packet decodes, 'Windows 2003 LDAP/Kerberos' capture (20 Dec 2004, </a:t>
            </a:r>
            <a:r>
              <a:rPr dirty="0" err="1"/>
              <a:t>eventhelix.com</a:t>
            </a:r>
            <a:r>
              <a:rPr dirty="0"/>
              <a:t>/</a:t>
            </a:r>
            <a:r>
              <a:rPr dirty="0" err="1"/>
              <a:t>RealtimeMantra</a:t>
            </a:r>
            <a:r>
              <a:rPr dirty="0"/>
              <a:t>/Networking/</a:t>
            </a:r>
            <a:r>
              <a:rPr dirty="0" err="1"/>
              <a:t>ldap</a:t>
            </a:r>
            <a:r>
              <a:rPr dirty="0"/>
              <a:t>/details/8.htm) and 'Kerberos' capture frame 1 (16 Aug 2005, </a:t>
            </a:r>
            <a:r>
              <a:rPr dirty="0" err="1"/>
              <a:t>eventhelix.com</a:t>
            </a:r>
            <a:r>
              <a:rPr dirty="0"/>
              <a:t>/</a:t>
            </a:r>
            <a:r>
              <a:rPr dirty="0" err="1"/>
              <a:t>realtimemantra</a:t>
            </a:r>
            <a:r>
              <a:rPr dirty="0"/>
              <a:t>/networking/</a:t>
            </a:r>
            <a:r>
              <a:rPr dirty="0" err="1"/>
              <a:t>kerberos</a:t>
            </a:r>
            <a:r>
              <a:rPr dirty="0"/>
              <a:t>/details/1.htm)</a:t>
            </a:r>
            <a:endParaRPr lang="en-US" dirty="0"/>
          </a:p>
          <a:p>
            <a:pPr marL="171450" indent="-171450">
              <a:buFontTx/>
              <a:buChar char="-"/>
            </a:pPr>
            <a:r>
              <a:rPr dirty="0"/>
              <a:t>O. Hartong, FalconForce, "Detection engineering rabbit holes – parsing ASN.1 packets in KQL"</a:t>
            </a:r>
            <a:endParaRPr lang="en-US" dirty="0"/>
          </a:p>
          <a:p>
            <a:pPr marL="171450" indent="-171450">
              <a:buFontTx/>
              <a:buChar char="-"/>
            </a:pPr>
            <a:r>
              <a:rPr dirty="0"/>
              <a:t>R. </a:t>
            </a:r>
            <a:r>
              <a:rPr dirty="0" err="1"/>
              <a:t>Broeckelmann</a:t>
            </a:r>
            <a:r>
              <a:rPr dirty="0"/>
              <a:t>, "Kerberos Wireshark Captures: A Windows Login Example," Medium.</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b="1" dirty="0"/>
              <a:t>⏱  TARGET 1:25  ·  START AT 5:05   ◀ CHECKPOINT</a:t>
            </a:r>
          </a:p>
          <a:p>
            <a:endParaRPr dirty="0"/>
          </a:p>
          <a:p>
            <a:r>
              <a:rPr b="1" dirty="0"/>
              <a:t>§</a:t>
            </a:r>
            <a:r>
              <a:rPr lang="en-US" b="1" dirty="0"/>
              <a:t>6</a:t>
            </a:r>
            <a:r>
              <a:rPr b="1" dirty="0"/>
              <a:t> · THE</a:t>
            </a:r>
            <a:r>
              <a:rPr lang="en-US" b="1" dirty="0"/>
              <a:t> MISUNDERSTANDING</a:t>
            </a:r>
            <a:endParaRPr dirty="0"/>
          </a:p>
          <a:p>
            <a:pPr marL="171450" indent="-171450">
              <a:buFontTx/>
              <a:buChar char="-"/>
            </a:pPr>
            <a:r>
              <a:rPr lang="en-US" dirty="0"/>
              <a:t>Here we can see a</a:t>
            </a:r>
            <a:r>
              <a:rPr dirty="0"/>
              <a:t> </a:t>
            </a:r>
            <a:r>
              <a:rPr lang="en-US" dirty="0"/>
              <a:t>2022 forum post about </a:t>
            </a:r>
            <a:r>
              <a:rPr dirty="0"/>
              <a:t>Windows Server 2019, </a:t>
            </a:r>
            <a:r>
              <a:rPr lang="en-US" dirty="0"/>
              <a:t>which </a:t>
            </a:r>
            <a:r>
              <a:rPr dirty="0"/>
              <a:t>reports domain logon and Group Policy failing.</a:t>
            </a:r>
            <a:endParaRPr lang="en-US" dirty="0"/>
          </a:p>
          <a:p>
            <a:pPr marL="171450" indent="-171450">
              <a:buFontTx/>
              <a:buChar char="-"/>
            </a:pPr>
            <a:r>
              <a:rPr lang="en-US" dirty="0"/>
              <a:t>This, combined with a misreading of the MIT Kerberos page on Y2038, misled me into thinking that AD has a 2038 issue.</a:t>
            </a:r>
          </a:p>
          <a:p>
            <a:pPr marL="171450" indent="-171450">
              <a:buFontTx/>
              <a:buChar char="-"/>
            </a:pPr>
            <a:r>
              <a:rPr lang="en-US" dirty="0"/>
              <a:t>The best AI models I have access to confidently agreed.</a:t>
            </a:r>
          </a:p>
          <a:p>
            <a:pPr marL="0" indent="0">
              <a:buFontTx/>
              <a:buNone/>
            </a:pPr>
            <a:endParaRPr lang="en-US" b="1" dirty="0"/>
          </a:p>
          <a:p>
            <a:pPr marL="0" indent="0">
              <a:buFontTx/>
              <a:buNone/>
            </a:pPr>
            <a:r>
              <a:rPr lang="en-US" b="1" dirty="0"/>
              <a:t>THE FINDING</a:t>
            </a: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Steve Syfuhs at Microsoft confirmed to me that this is a real pre-Server 2025 boundary.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dirty="0"/>
              <a:t>A 2038-class authentication failure, four months early</a:t>
            </a:r>
            <a:r>
              <a:rPr lang="en-US" dirty="0"/>
              <a: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Wherever you find pre-22H2-era clients, that's usually not just because someone was cheap, ignorant, or lazy.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It's an HMI, or it's certified, or the driver only exists for that build.</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For XP, Windows 7, and as far as I can tell Windows 10, there is no patch — the change to 2100 shipped in Windows 11 22H2.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Those clients emit this date themselves, so upgrading the domain controllers alone doesn't obviously remove the dependency.</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For affected legacy clients, remediation may require upgrade, replacement, or isolation.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In some industrial estates, remediating endpoints still exhibiting this failure mode may in fact be a programme rather than a patch.</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Who in the room is already looking at this? (show of hands)</a:t>
            </a:r>
            <a:endParaRPr dirty="0"/>
          </a:p>
          <a:p>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Sources:</a:t>
            </a:r>
          </a:p>
          <a:p>
            <a:pPr marL="171450" indent="-171450">
              <a:buFontTx/>
              <a:buChar char="-"/>
            </a:pPr>
            <a:r>
              <a:rPr dirty="0"/>
              <a:t>Microsoft Q&amp;A, "Windows Server 2019 Date Issue…" (Mar 2022; migrated, locked)</a:t>
            </a:r>
            <a:endParaRPr lang="en-US" dirty="0"/>
          </a:p>
          <a:p>
            <a:pPr marL="171450" indent="-171450">
              <a:buFontTx/>
              <a:buChar char="-"/>
            </a:pPr>
            <a:r>
              <a:rPr dirty="0"/>
              <a:t>M. Bernstein, Microsoft Tech Community, "Server 2025 Domain Join Error ASN.1," 21 Feb 2025.</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b="1" dirty="0"/>
              <a:t>⏱  TARGET 1:15  ·  START AT 6:30</a:t>
            </a:r>
          </a:p>
          <a:p>
            <a:endParaRPr dirty="0"/>
          </a:p>
          <a:p>
            <a:r>
              <a:rPr b="1" dirty="0"/>
              <a:t>§</a:t>
            </a:r>
            <a:r>
              <a:rPr lang="en-US" b="1" dirty="0"/>
              <a:t>7</a:t>
            </a:r>
            <a:r>
              <a:rPr b="1" dirty="0"/>
              <a:t> · MOVING "NEVER"</a:t>
            </a:r>
          </a:p>
          <a:p>
            <a:pPr marL="171450" indent="-171450">
              <a:buFontTx/>
              <a:buChar char="-"/>
            </a:pPr>
            <a:r>
              <a:rPr dirty="0"/>
              <a:t>Bernstein, Microsoft, </a:t>
            </a:r>
            <a:r>
              <a:rPr dirty="0" err="1"/>
              <a:t>TechCommunity</a:t>
            </a:r>
            <a:r>
              <a:rPr dirty="0"/>
              <a:t>, 21 Feb 2025: "For accounts with no password expiry, we moved the Kerberos expiry out to 2100, so that our products will continue working past 2037. But some devices do not handle dates properly past 2037."</a:t>
            </a:r>
            <a:endParaRPr lang="en-US" dirty="0"/>
          </a:p>
          <a:p>
            <a:pPr marL="171450" indent="-171450">
              <a:buFontTx/>
              <a:buChar char="-"/>
            </a:pPr>
            <a:r>
              <a:rPr lang="en-US" dirty="0"/>
              <a:t>”Native Windows time will never have a 2038 problem.” (Steve Syfuhs, cleared for quoting.)</a:t>
            </a:r>
          </a:p>
          <a:p>
            <a:pPr marL="171450" indent="-171450">
              <a:buFontTx/>
              <a:buChar char="-"/>
            </a:pPr>
            <a:r>
              <a:rPr lang="en-US" dirty="0"/>
              <a:t>2100 is below the unsigned 32-bit Unix-seconds horizon in 2106 — but beyond what a signed 32-bit </a:t>
            </a:r>
            <a:r>
              <a:rPr lang="en-US" dirty="0" err="1"/>
              <a:t>time_t</a:t>
            </a:r>
            <a:r>
              <a:rPr lang="en-US" dirty="0"/>
              <a:t> can represent.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That is exactly what broke downstream implementations.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Deployed infrastructure routinely outlives vendor support.</a:t>
            </a:r>
          </a:p>
          <a:p>
            <a:pPr marL="171450" indent="-171450">
              <a:buFontTx/>
              <a:buChar char="-"/>
            </a:pPr>
            <a:r>
              <a:rPr lang="en-US" dirty="0"/>
              <a:t>Microsoft was retiring an interop courtesy that had become a liability.</a:t>
            </a:r>
          </a:p>
          <a:p>
            <a:pPr marL="171450" indent="-171450">
              <a:buFontTx/>
              <a:buChar char="-"/>
            </a:pPr>
            <a:endParaRPr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Sources:</a:t>
            </a:r>
            <a:endParaRPr dirty="0"/>
          </a:p>
          <a:p>
            <a:r>
              <a:rPr lang="en-US" dirty="0"/>
              <a:t>- </a:t>
            </a:r>
            <a:r>
              <a:rPr dirty="0"/>
              <a:t>Bernstein reply (21 Feb 2025); Microsoft Lifecycle — Windows Server 2025</a:t>
            </a:r>
            <a:r>
              <a:rPr lang="en-US" dirty="0"/>
              <a:t>, https://</a:t>
            </a:r>
            <a:r>
              <a:rPr lang="en-US" dirty="0" err="1"/>
              <a:t>techcommunity.microsoft.com</a:t>
            </a:r>
            <a:r>
              <a:rPr lang="en-US" dirty="0"/>
              <a:t>/discussions/</a:t>
            </a:r>
            <a:r>
              <a:rPr lang="en-US" dirty="0" err="1"/>
              <a:t>windowsserverinsiders</a:t>
            </a:r>
            <a:r>
              <a:rPr lang="en-US" dirty="0"/>
              <a:t>/server-2025-domain-join-error-asn-1/4351355</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1:15  ·  START AT 7:45</a:t>
            </a:r>
          </a:p>
          <a:p>
            <a:endParaRPr sz="1600" b="1" dirty="0"/>
          </a:p>
          <a:p>
            <a:r>
              <a:rPr b="1" dirty="0"/>
              <a:t>§</a:t>
            </a:r>
            <a:r>
              <a:rPr lang="en-US" b="1" dirty="0"/>
              <a:t>8</a:t>
            </a:r>
            <a:r>
              <a:rPr b="1" dirty="0"/>
              <a:t> · DOWNSTREAM</a:t>
            </a:r>
            <a:endParaRPr lang="en-US" dirty="0"/>
          </a:p>
          <a:p>
            <a:pPr marL="171450" indent="-171450">
              <a:buFontTx/>
              <a:buChar char="-"/>
            </a:pPr>
            <a:r>
              <a:rPr lang="en-US" dirty="0"/>
              <a:t>Everyone did the reasonable thing.</a:t>
            </a:r>
          </a:p>
          <a:p>
            <a:pPr marL="171450" indent="-171450">
              <a:buFontTx/>
              <a:buChar char="-"/>
            </a:pPr>
            <a:r>
              <a:rPr lang="en-US" dirty="0"/>
              <a:t>Microsoft wouldn't go back to 2037.</a:t>
            </a:r>
          </a:p>
          <a:p>
            <a:pPr marL="171450" indent="-171450">
              <a:buFontTx/>
              <a:buChar char="-"/>
            </a:pPr>
            <a:r>
              <a:rPr lang="en-US" dirty="0"/>
              <a:t>Heimdal said 2100 would still break.</a:t>
            </a:r>
          </a:p>
          <a:p>
            <a:pPr marL="171450" indent="-171450">
              <a:buFontTx/>
              <a:buChar char="-"/>
            </a:pPr>
            <a:r>
              <a:rPr lang="en-US" dirty="0"/>
              <a:t>Both were right.</a:t>
            </a:r>
          </a:p>
          <a:p>
            <a:pPr marL="171450" indent="-171450">
              <a:buFontTx/>
              <a:buChar char="-"/>
            </a:pPr>
            <a:r>
              <a:rPr lang="en-US" dirty="0"/>
              <a:t>And the seam sat there, in public, for two years, until Cisco customers found it in production.</a:t>
            </a:r>
            <a:endParaRPr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Sources:</a:t>
            </a:r>
            <a:endParaRPr dirty="0"/>
          </a:p>
          <a:p>
            <a:r>
              <a:rPr lang="en-US" dirty="0"/>
              <a:t>- </a:t>
            </a:r>
            <a:r>
              <a:rPr dirty="0"/>
              <a:t>Cisco support case as posted by a customer, Microsoft Q&amp;A, Feb 2025; A. Bouchez, </a:t>
            </a:r>
            <a:r>
              <a:rPr dirty="0" err="1"/>
              <a:t>kerberos@mit.edu</a:t>
            </a:r>
            <a:r>
              <a:rPr dirty="0"/>
              <a:t>, 2 Jul 2025; krb5 commit 7e0e602, 23 Mar 2026.</a:t>
            </a:r>
          </a:p>
          <a:p>
            <a:r>
              <a:rPr lang="en-US" dirty="0"/>
              <a:t>- </a:t>
            </a:r>
            <a:r>
              <a:rPr dirty="0"/>
              <a:t>Heimdal issue #1011, 'KDC: TGS-REQ problem with Windows 11 22H2 client', github.com/</a:t>
            </a:r>
            <a:r>
              <a:rPr dirty="0" err="1"/>
              <a:t>heimdal</a:t>
            </a:r>
            <a:r>
              <a:rPr dirty="0"/>
              <a:t>/</a:t>
            </a:r>
            <a:r>
              <a:rPr dirty="0" err="1"/>
              <a:t>heimdal</a:t>
            </a:r>
            <a:r>
              <a:rPr dirty="0"/>
              <a:t>/issues/1011 (2022–23).</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0:50  ·  START AT 9:00</a:t>
            </a:r>
          </a:p>
          <a:p>
            <a:endParaRPr sz="1600" b="1" dirty="0"/>
          </a:p>
          <a:p>
            <a:r>
              <a:rPr lang="en-US" b="1" dirty="0"/>
              <a:t>§9 · SAME WEEK, TWO VENDORS</a:t>
            </a:r>
          </a:p>
          <a:p>
            <a:pPr marL="171450" indent="-171450">
              <a:buFontTx/>
              <a:buChar char="-"/>
            </a:pPr>
            <a:r>
              <a:rPr lang="en-US" dirty="0"/>
              <a:t>Cisco: "Roll back a security upgrade to preserve compatibility.”</a:t>
            </a:r>
          </a:p>
          <a:p>
            <a:pPr marL="0" indent="0">
              <a:buFontTx/>
              <a:buNone/>
            </a:pPr>
            <a:r>
              <a:rPr lang="en-US" dirty="0"/>
              <a:t>- Microsoft: "Our recommendation would be for Cisco and other vendors to update their software."
- Both positions are locally defensible.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Sources:</a:t>
            </a:r>
            <a:r>
              <a:rPr lang="en-US" dirty="0"/>
              <a:t>
- Microsoft Q&amp;A, "Server 2025 Domain Controllers – Trust relationship issues on workstations after 30 days…" (customer-posted Cisco case, Feb 2025); Bernstein, TechCommunity, 21 Feb 2025.</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1:00  ·  START AT 9:50</a:t>
            </a:r>
          </a:p>
          <a:p>
            <a:endParaRPr sz="1600" b="1" dirty="0"/>
          </a:p>
          <a:p>
            <a:r>
              <a:rPr b="1" dirty="0"/>
              <a:t>§</a:t>
            </a:r>
            <a:r>
              <a:rPr lang="en-US" b="1" dirty="0"/>
              <a:t>10</a:t>
            </a:r>
            <a:r>
              <a:rPr b="1" dirty="0"/>
              <a:t> · MIT</a:t>
            </a:r>
            <a:r>
              <a:rPr lang="en-US" b="1" dirty="0"/>
              <a:t> CLAMPING</a:t>
            </a:r>
            <a:endParaRPr lang="en-US" dirty="0"/>
          </a:p>
          <a:p>
            <a:pPr marL="171450" indent="-171450">
              <a:buFontTx/>
              <a:buChar char="-"/>
            </a:pPr>
            <a:r>
              <a:rPr lang="en-US" dirty="0"/>
              <a:t>Two things about MIT's side.</a:t>
            </a:r>
          </a:p>
          <a:p>
            <a:pPr marL="171450" indent="-171450">
              <a:buFontTx/>
              <a:buChar char="-"/>
            </a:pPr>
            <a:r>
              <a:rPr lang="en-US" dirty="0"/>
              <a:t>First, MIT's documentation already tells application developers how to handle dates after 2038.</a:t>
            </a:r>
          </a:p>
          <a:p>
            <a:pPr marL="171450" indent="-171450">
              <a:buFontTx/>
              <a:buChar char="-"/>
            </a:pPr>
            <a:r>
              <a:rPr lang="en-US" dirty="0"/>
              <a:t>On systems with enough room, you have to read the timestamp the right way yourself.</a:t>
            </a:r>
          </a:p>
          <a:p>
            <a:pPr marL="171450" indent="-171450">
              <a:buFontTx/>
              <a:buChar char="-"/>
            </a:pPr>
            <a:r>
              <a:rPr lang="en-US" dirty="0"/>
              <a:t>So part of the fix lives in every program that uses the krb5 library.</a:t>
            </a:r>
          </a:p>
          <a:p>
            <a:pPr marL="171450" indent="-171450">
              <a:buFontTx/>
              <a:buChar char="-"/>
            </a:pPr>
            <a:r>
              <a:rPr lang="en-US" dirty="0"/>
              <a:t>But nobody has a list of those programs, so nobody can check them all.</a:t>
            </a:r>
          </a:p>
          <a:p>
            <a:pPr marL="171450" indent="-171450">
              <a:buFontTx/>
              <a:buChar char="-"/>
            </a:pPr>
            <a:r>
              <a:rPr lang="en-US" dirty="0"/>
              <a:t>Second, the fix for 32-bit systems.</a:t>
            </a:r>
          </a:p>
          <a:p>
            <a:pPr marL="171450" indent="-171450">
              <a:buFontTx/>
              <a:buChar char="-"/>
            </a:pPr>
            <a:r>
              <a:rPr lang="en-US" dirty="0"/>
              <a:t>When a date arrives that's too big to store, MIT rounds it down to the largest date it can hold: January 2038.</a:t>
            </a:r>
          </a:p>
          <a:p>
            <a:pPr marL="171450" indent="-171450">
              <a:buFontTx/>
              <a:buChar char="-"/>
            </a:pPr>
            <a:r>
              <a:rPr lang="en-US" dirty="0"/>
              <a:t>Microsoft's 2100 becomes 2038.</a:t>
            </a:r>
          </a:p>
          <a:p>
            <a:pPr marL="171450" indent="-171450">
              <a:buFontTx/>
              <a:buChar char="-"/>
            </a:pPr>
            <a:r>
              <a:rPr lang="en-US" dirty="0"/>
              <a:t>Usually that's harmless, because 2038 is still far enough away to mean "never".</a:t>
            </a:r>
          </a:p>
          <a:p>
            <a:pPr marL="171450" indent="-171450">
              <a:buFontTx/>
              <a:buChar char="-"/>
            </a:pPr>
            <a:r>
              <a:rPr lang="en-US" dirty="0"/>
              <a:t>But MIT's own code comment warns that it's not safe if the date ever gets written back out.</a:t>
            </a:r>
          </a:p>
          <a:p>
            <a:pPr marL="171450" indent="-171450">
              <a:buFontTx/>
              <a:buChar char="-"/>
            </a:pPr>
            <a:r>
              <a:rPr lang="en-US" dirty="0"/>
              <a:t>The rounded value no longer matches what Microsoft sent.</a:t>
            </a:r>
          </a:p>
          <a:p>
            <a:pPr marL="171450" indent="-171450">
              <a:buFontTx/>
              <a:buChar char="-"/>
            </a:pPr>
            <a:r>
              <a:rPr lang="en-US" dirty="0"/>
              <a:t>That's the same kind of mismatch that broke Heimdal in 2022.</a:t>
            </a:r>
          </a:p>
          <a:p>
            <a:pPr marL="171450" indent="-171450">
              <a:buFontTx/>
              <a:buChar char="-"/>
            </a:pPr>
            <a:r>
              <a:rPr lang="en-US" dirty="0"/>
              <a:t>The commit message explains the choice: “32-bit systems are increasingly rare, and there are no known negative effects.”</a:t>
            </a:r>
          </a:p>
          <a:p>
            <a:pPr marL="171450" indent="-171450">
              <a:buFontTx/>
              <a:buChar char="-"/>
            </a:pPr>
            <a:r>
              <a:rPr lang="en-US" dirty="0"/>
              <a:t>That might be a completely reasonable engineering call.</a:t>
            </a:r>
          </a:p>
          <a:p>
            <a:pPr marL="171450" indent="-171450">
              <a:buFontTx/>
              <a:buChar char="-"/>
            </a:pPr>
            <a:r>
              <a:rPr lang="en-US" dirty="0"/>
              <a:t>But "rare" and "no known effects" depend on which part of the ecosystem you can see from where you sit.</a:t>
            </a:r>
            <a:endParaRPr dirty="0"/>
          </a:p>
          <a:p>
            <a:endParaRPr dirty="0"/>
          </a:p>
          <a:p>
            <a:r>
              <a:rPr b="1" dirty="0"/>
              <a:t>Sources:</a:t>
            </a:r>
            <a:endParaRPr lang="en-US" b="1" dirty="0"/>
          </a:p>
          <a:p>
            <a:r>
              <a:rPr lang="en-US" dirty="0"/>
              <a:t>- </a:t>
            </a:r>
            <a:r>
              <a:rPr dirty="0"/>
              <a:t>krb5 commit 7e0e602, 23 Mar 2026; MIT Kerberos docs, "Year 2038 considerations for uses of krb5_timestamp."</a:t>
            </a:r>
          </a:p>
          <a:p>
            <a:endParaRPr dirty="0"/>
          </a:p>
          <a:p>
            <a:r>
              <a:rPr b="1" dirty="0"/>
              <a:t>VERIFIED</a:t>
            </a:r>
            <a:r>
              <a:rPr lang="en-US" b="1" dirty="0"/>
              <a:t>:</a:t>
            </a:r>
            <a:r>
              <a:rPr dirty="0"/>
              <a:t> 22 Sep 2026 (in the tree): the clamp is in master, in k5_asn1_decode_generaltime, and is NOT in the krb5-1.22 branch. Stable remains 1.22.2.</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0:30  ·  START AT 10:50</a:t>
            </a:r>
          </a:p>
          <a:p>
            <a:endParaRPr sz="1600" b="1" dirty="0"/>
          </a:p>
          <a:p>
            <a:r>
              <a:rPr b="1" dirty="0"/>
              <a:t>§</a:t>
            </a:r>
            <a:r>
              <a:rPr lang="en-US" b="1" dirty="0"/>
              <a:t>11</a:t>
            </a:r>
            <a:r>
              <a:rPr b="1" dirty="0"/>
              <a:t> · THE MISSING TERM</a:t>
            </a:r>
            <a:endParaRPr dirty="0"/>
          </a:p>
          <a:p>
            <a:pPr marL="171450" indent="-171450">
              <a:buFontTx/>
              <a:buChar char="-"/>
            </a:pPr>
            <a:r>
              <a:rPr dirty="0"/>
              <a:t>Bernstein, same reply, answering a user who called it a ping-pong game between Microsoft and third-party vendors: "I'm not sure I would call this a ping-pong game — we all have to work together to handle the 32-bit date limit."</a:t>
            </a:r>
            <a:endParaRPr lang="en-US" dirty="0"/>
          </a:p>
          <a:p>
            <a:pPr marL="171450" indent="-171450">
              <a:buFontTx/>
              <a:buChar char="-"/>
            </a:pPr>
            <a:r>
              <a:rPr dirty="0"/>
              <a:t>So where's the mechanism for working together?</a:t>
            </a:r>
            <a:endParaRPr lang="en-US" dirty="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Cisco says Microsoft moved too soon; Microsoft says Cisco needs to move.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Nobody is behaving irrationally.</a:t>
            </a:r>
          </a:p>
          <a:p>
            <a:pPr marL="171450" indent="-171450">
              <a:buFontTx/>
              <a:buChar char="-"/>
            </a:pPr>
            <a:r>
              <a:rPr dirty="0"/>
              <a:t>Deferral can be locally rational.</a:t>
            </a:r>
            <a:endParaRPr lang="en-US" dirty="0"/>
          </a:p>
          <a:p>
            <a:pPr marL="171450" indent="-171450">
              <a:buFontTx/>
              <a:buChar char="-"/>
            </a:pPr>
            <a:r>
              <a:rPr lang="en-US" dirty="0"/>
              <a:t>The first mover's cost lands on everyone downstream.</a:t>
            </a:r>
          </a:p>
          <a:p>
            <a:pPr marL="171450" indent="-171450">
              <a:buFontTx/>
              <a:buChar char="-"/>
            </a:pPr>
            <a:r>
              <a:rPr lang="en-US" dirty="0"/>
              <a:t>The benefit is spread across the whole ecosystem.</a:t>
            </a:r>
          </a:p>
          <a:p>
            <a:pPr marL="171450" indent="-171450">
              <a:buFontTx/>
              <a:buChar char="-"/>
            </a:pPr>
            <a:r>
              <a:rPr lang="en-US" dirty="0"/>
              <a:t>So everyone downstream has a reason to wait, and nobody owns the handover.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 bug tracker isn't a migration plan.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1:15  ·  START AT 11:20   ◀ CHECKPOINT</a:t>
            </a:r>
          </a:p>
          <a:p>
            <a:endParaRPr sz="1600" b="1" dirty="0"/>
          </a:p>
          <a:p>
            <a:r>
              <a:rPr lang="en-US" b="1" dirty="0"/>
              <a:t>§12 · THE CONTROL GROUP</a:t>
            </a:r>
            <a:endParaRPr lang="en-US" dirty="0"/>
          </a:p>
          <a:p>
            <a:pPr marL="171450" indent="-171450">
              <a:buFontTx/>
              <a:buChar char="-"/>
            </a:pPr>
            <a:r>
              <a:rPr lang="en-US" dirty="0"/>
              <a:t>Roadmaps. Tooling. Dates. Public messaging.</a:t>
            </a:r>
          </a:p>
          <a:p>
            <a:pPr marL="171450" indent="-171450">
              <a:buFontTx/>
              <a:buChar char="-"/>
            </a:pPr>
            <a:r>
              <a:rPr lang="en-US" dirty="0"/>
              <a:t>But for 2037 → 2100: no dedicated roadmap, tooling, inventory guidance, or staged migration that I can find.</a:t>
            </a:r>
          </a:p>
          <a:p>
            <a:pPr marL="171450" indent="-171450">
              <a:buFontTx/>
              <a:buChar char="-"/>
            </a:pPr>
            <a:r>
              <a:rPr lang="en-US" dirty="0"/>
              <a:t>Forum replies, yes. Machinery, no.</a:t>
            </a:r>
          </a:p>
          <a:p>
            <a:pPr marL="171450" indent="-171450">
              <a:buFontTx/>
              <a:buChar char="-"/>
            </a:pPr>
            <a:r>
              <a:rPr lang="en-US" dirty="0"/>
              <a:t>Microsoft demonstrably knows how to structure an ecosystem migration — it's running at least three of them right now.</a:t>
            </a:r>
          </a:p>
          <a:p>
            <a:pPr marL="171450" indent="-171450">
              <a:buFontTx/>
              <a:buChar char="-"/>
            </a:pPr>
            <a:r>
              <a:rPr lang="en-US" dirty="0"/>
              <a:t>Nobody set out to coordinate this, and it is functioning as an unannounced flag day anyway.</a:t>
            </a:r>
          </a:p>
          <a:p>
            <a:pPr marL="0" indent="0">
              <a:buFontTx/>
              <a:buNone/>
            </a:pPr>
            <a:r>
              <a:rPr lang="en-US" dirty="0"/>
              <a:t>
</a:t>
            </a:r>
            <a:r>
              <a:rPr lang="en-US" b="1" dirty="0"/>
              <a:t>Sources:</a:t>
            </a:r>
          </a:p>
          <a:p>
            <a:pPr marL="171450" indent="-171450">
              <a:buFontTx/>
              <a:buChar char="-"/>
            </a:pPr>
            <a:r>
              <a:rPr lang="en-US" dirty="0"/>
              <a:t>Microsoft Windows IT Pro Blog, "Advancing Windows security: Disabling NTLM by default" (Jan 2026)</a:t>
            </a:r>
          </a:p>
          <a:p>
            <a:pPr marL="171450" indent="-171450">
              <a:buFontTx/>
              <a:buChar char="-"/>
            </a:pPr>
            <a:r>
              <a:rPr lang="en-US" dirty="0"/>
              <a:t>Microsoft Windows Server Blog, "Beyond RC4 for Windows authentication" (Dec 2025)</a:t>
            </a:r>
          </a:p>
          <a:p>
            <a:pPr marL="171450" indent="-171450">
              <a:buFontTx/>
              <a:buChar char="-"/>
            </a:pPr>
            <a:r>
              <a:rPr lang="en-US" dirty="0"/>
              <a:t>Microsoft Learn, "Detect and remediate RC4 usage in Kerberos."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1:10  ·  START AT 12:35</a:t>
            </a:r>
          </a:p>
          <a:p>
            <a:endParaRPr sz="1600" b="1" dirty="0"/>
          </a:p>
          <a:p>
            <a:r>
              <a:rPr lang="en-US" b="1" dirty="0"/>
              <a:t>§13 · THE SEAM</a:t>
            </a:r>
            <a:r>
              <a:rPr lang="en-US" dirty="0"/>
              <a:t>
- Exposure models tell us what's reachable.</a:t>
            </a:r>
          </a:p>
          <a:p>
            <a:pPr marL="171450" indent="-171450">
              <a:buFontTx/>
              <a:buChar char="-"/>
            </a:pPr>
            <a:r>
              <a:rPr lang="en-US" dirty="0"/>
              <a:t>What this case made me realise is that exposure isn't the whole operational problem.</a:t>
            </a:r>
          </a:p>
          <a:p>
            <a:pPr marL="171450" indent="-171450">
              <a:buFontTx/>
              <a:buChar char="-"/>
            </a:pPr>
            <a:r>
              <a:rPr lang="en-US" dirty="0"/>
              <a:t>Once remediation begins, risk can move to the boundaries between populations
The dangerous population may be neither the remediated set nor the </a:t>
            </a:r>
            <a:r>
              <a:rPr lang="en-US" dirty="0" err="1"/>
              <a:t>unremediated</a:t>
            </a:r>
            <a:r>
              <a:rPr lang="en-US" dirty="0"/>
              <a:t> set, but the gap between them.
Should coordinability be represented as another term in an exposure model — or is it a property of the transition graph between populations?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0:30  ·  START AT 13:45</a:t>
            </a:r>
          </a:p>
          <a:p>
            <a:endParaRPr sz="1600" b="1" dirty="0"/>
          </a:p>
          <a:p>
            <a:r>
              <a:rPr b="1" dirty="0"/>
              <a:t>§</a:t>
            </a:r>
            <a:r>
              <a:rPr lang="en-US" b="1" dirty="0"/>
              <a:t>14</a:t>
            </a:r>
            <a:r>
              <a:rPr b="1" dirty="0"/>
              <a:t> · A MIGRATION INTERVAL</a:t>
            </a:r>
          </a:p>
          <a:p>
            <a:pPr marL="171450" indent="-171450">
              <a:buFontTx/>
              <a:buChar char="-"/>
            </a:pPr>
            <a:r>
              <a:rPr dirty="0"/>
              <a:t>2038 isn't an instant.</a:t>
            </a:r>
            <a:endParaRPr lang="en-US" dirty="0"/>
          </a:p>
          <a:p>
            <a:pPr marL="171450" indent="-171450">
              <a:buFontTx/>
              <a:buChar char="-"/>
            </a:pPr>
            <a:r>
              <a:rPr dirty="0"/>
              <a:t>It's a migration interval.</a:t>
            </a:r>
            <a:endParaRPr lang="en-US" dirty="0"/>
          </a:p>
          <a:p>
            <a:pPr marL="171450" indent="-171450">
              <a:buFontTx/>
              <a:buChar char="-"/>
            </a:pPr>
            <a:r>
              <a:rPr dirty="0"/>
              <a:t>And those are merely </a:t>
            </a:r>
            <a:r>
              <a:rPr lang="en-US" dirty="0"/>
              <a:t>some of </a:t>
            </a:r>
            <a:r>
              <a:rPr dirty="0"/>
              <a:t>the dates we can already name.</a:t>
            </a:r>
            <a:endParaRPr lang="en-US" dirty="0"/>
          </a:p>
          <a:p>
            <a:pPr marL="171450" indent="-171450">
              <a:buFontTx/>
              <a:buChar char="-"/>
            </a:pPr>
            <a:r>
              <a:rPr lang="en-US" dirty="0"/>
              <a:t>There are more than just what’s on this slide.</a:t>
            </a:r>
          </a:p>
          <a:p>
            <a:pPr marL="171450" indent="-171450">
              <a:buFontTx/>
              <a:buChar char="-"/>
            </a:pPr>
            <a:endParaRPr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b="1" dirty="0"/>
              <a:t>⏱  TARGET 1:40  ·  START AT 14:55   ◀ CHECKPOINT</a:t>
            </a:r>
          </a:p>
          <a:p>
            <a:endParaRPr lang="en-US" b="0" dirty="0"/>
          </a:p>
          <a:p>
            <a:r>
              <a:rPr lang="en-US" b="1" dirty="0"/>
              <a:t>§15 · THE MINESHAFT CANARY</a:t>
            </a:r>
          </a:p>
          <a:p>
            <a:pPr marL="171450" indent="-171450">
              <a:buFontTx/>
              <a:buChar char="-"/>
            </a:pPr>
            <a:r>
              <a:rPr lang="en-US" b="0" dirty="0"/>
              <a:t>I haven't run this experiment yet.</a:t>
            </a:r>
          </a:p>
          <a:p>
            <a:pPr marL="171450" indent="-171450">
              <a:buFontTx/>
              <a:buChar char="-"/>
            </a:pPr>
            <a:r>
              <a:rPr lang="en-US" b="0" dirty="0"/>
              <a:t>Deductively, it should work, and if you run it, I want to hear what you find.</a:t>
            </a:r>
          </a:p>
          <a:p>
            <a:pPr marL="171450" indent="-171450">
              <a:buFontTx/>
              <a:buChar char="-"/>
            </a:pPr>
            <a:r>
              <a:rPr lang="en-US" b="0" dirty="0"/>
              <a:t>The traditional Y2038 test is to roll the clocks forward — move the whole estate into the future and see what breaks.</a:t>
            </a:r>
          </a:p>
          <a:p>
            <a:pPr marL="171450" indent="-171450">
              <a:buFontTx/>
              <a:buChar char="-"/>
            </a:pPr>
            <a:r>
              <a:rPr lang="en-US" b="0" dirty="0"/>
              <a:t>Be careful with that. It can break things badly.</a:t>
            </a:r>
          </a:p>
          <a:p>
            <a:pPr marL="171450" indent="-171450">
              <a:buFontTx/>
              <a:buChar char="-"/>
            </a:pPr>
            <a:r>
              <a:rPr lang="en-US" b="0" dirty="0"/>
              <a:t>Microsoft has already put a post-2038 value into your authentication path.</a:t>
            </a:r>
          </a:p>
          <a:p>
            <a:pPr marL="171450" indent="-171450">
              <a:buFontTx/>
              <a:buChar char="-"/>
            </a:pPr>
            <a:r>
              <a:rPr lang="en-US" b="0" dirty="0"/>
              <a:t>So send a canary down the mineshaft instead.</a:t>
            </a:r>
          </a:p>
          <a:p>
            <a:pPr marL="171450" indent="-171450">
              <a:buFontTx/>
              <a:buChar char="-"/>
            </a:pPr>
            <a:r>
              <a:rPr lang="en-US" b="0" dirty="0"/>
              <a:t>Windows Server 2025 is the signal generator.</a:t>
            </a:r>
          </a:p>
          <a:p>
            <a:pPr marL="171450" indent="-171450">
              <a:buFontTx/>
              <a:buChar char="-"/>
            </a:pPr>
            <a:r>
              <a:rPr lang="en-US" b="0" dirty="0"/>
              <a:t>Your non-Windows kit that consumes the timestamp over the wire is the subject — the ISE box, 32-bit krb5, old GSSAPI middleware.</a:t>
            </a:r>
          </a:p>
          <a:p>
            <a:pPr marL="171450" indent="-171450">
              <a:buFontTx/>
              <a:buChar char="-"/>
            </a:pPr>
            <a:r>
              <a:rPr lang="en-US" b="0" dirty="0"/>
              <a:t>Keep the system clock at today.</a:t>
            </a:r>
          </a:p>
          <a:p>
            <a:pPr marL="171450" indent="-171450">
              <a:buFontTx/>
              <a:buChar char="-"/>
            </a:pPr>
            <a:r>
              <a:rPr lang="en-US" b="0" dirty="0"/>
              <a:t>For accounts with no password expiry, Server 2025 can put a 2100 expiry into the Kerberos reply.</a:t>
            </a:r>
          </a:p>
          <a:p>
            <a:pPr marL="171450" indent="-171450">
              <a:buFontTx/>
              <a:buChar char="-"/>
            </a:pPr>
            <a:r>
              <a:rPr lang="en-US" b="0" dirty="0"/>
              <a:t>Vary two things: DC version and password expiry.</a:t>
            </a:r>
          </a:p>
          <a:p>
            <a:pPr marL="171450" indent="-171450">
              <a:buFontTx/>
              <a:buChar char="-"/>
            </a:pPr>
            <a:r>
              <a:rPr lang="en-US" b="0" dirty="0"/>
              <a:t>Three cells are controls. One cell crosses 2038.</a:t>
            </a:r>
          </a:p>
          <a:p>
            <a:pPr marL="171450" indent="-171450">
              <a:buFontTx/>
              <a:buChar char="-"/>
            </a:pPr>
            <a:r>
              <a:rPr lang="en-US" b="0" dirty="0"/>
              <a:t>But Server 2025 changed other things too, including NTLM and Kerberos crypto </a:t>
            </a:r>
            <a:r>
              <a:rPr lang="en-US" b="0" dirty="0" err="1"/>
              <a:t>behaviour</a:t>
            </a:r>
            <a:r>
              <a:rPr lang="en-US" b="0" dirty="0"/>
              <a:t>.</a:t>
            </a:r>
          </a:p>
          <a:p>
            <a:pPr marL="171450" indent="-171450">
              <a:buFontTx/>
              <a:buChar char="-"/>
            </a:pPr>
            <a:r>
              <a:rPr lang="en-US" b="0" dirty="0"/>
              <a:t>So pass or fail alone isn't enough. The pattern is what counts.</a:t>
            </a:r>
          </a:p>
          <a:p>
            <a:endParaRPr lang="en-US" b="0" dirty="0"/>
          </a:p>
          <a:p>
            <a:r>
              <a:rPr lang="en-US" b="1" dirty="0"/>
              <a:t>READING THE MATRIX</a:t>
            </a:r>
          </a:p>
          <a:p>
            <a:pPr marL="171450" indent="-171450">
              <a:buFontTx/>
              <a:buChar char="-"/>
            </a:pPr>
            <a:r>
              <a:rPr lang="en-US" b="0" dirty="0"/>
              <a:t>Fails everywhere, including against Server 2022: the experiment isn't informative about the timestamp. Establish a working baseline first.</a:t>
            </a:r>
          </a:p>
          <a:p>
            <a:pPr marL="171450" indent="-171450">
              <a:buFontTx/>
              <a:buChar char="-"/>
            </a:pPr>
            <a:r>
              <a:rPr lang="en-US" b="0" dirty="0"/>
              <a:t>Fails against both Server 2025 cases: suspect a generic Server 2025 compatibility change first, such as RC4 or NTLM.</a:t>
            </a:r>
          </a:p>
          <a:p>
            <a:pPr marL="171450" indent="-171450">
              <a:buFontTx/>
              <a:buChar char="-"/>
            </a:pPr>
            <a:r>
              <a:rPr lang="en-US" b="0" dirty="0"/>
              <a:t>Succeeds against the expiring account but fails only against the no-expiry account on Server 2025: now it gets interesting.</a:t>
            </a:r>
          </a:p>
          <a:p>
            <a:pPr marL="171450" indent="-171450">
              <a:buFontTx/>
              <a:buChar char="-"/>
            </a:pPr>
            <a:r>
              <a:rPr lang="en-US" b="0" dirty="0"/>
              <a:t>If the Kerberos path and </a:t>
            </a:r>
            <a:r>
              <a:rPr lang="en-US" b="0" dirty="0" err="1"/>
              <a:t>enctype</a:t>
            </a:r>
            <a:r>
              <a:rPr lang="en-US" b="0" dirty="0"/>
              <a:t> are the same, and decrypting the replies confirms that 2100 appears only in the no-expiry, Server 2025 cell, that strongly implicates the post-2038 timestamp.</a:t>
            </a:r>
          </a:p>
          <a:p>
            <a:endParaRPr lang="en-US" b="0" dirty="0"/>
          </a:p>
          <a:p>
            <a:r>
              <a:rPr lang="en-US" b="1" dirty="0"/>
              <a:t>THE METHOD</a:t>
            </a:r>
          </a:p>
          <a:p>
            <a:r>
              <a:rPr lang="en-US" b="1" dirty="0"/>
              <a:t>1. Isolate it</a:t>
            </a:r>
            <a:r>
              <a:rPr lang="en-US" b="0" dirty="0"/>
              <a:t>.</a:t>
            </a:r>
          </a:p>
          <a:p>
            <a:pPr marL="171450" indent="-171450">
              <a:buFontTx/>
              <a:buChar char="-"/>
            </a:pPr>
            <a:r>
              <a:rPr lang="en-US" b="0" dirty="0"/>
              <a:t>Use a lab domain or a dedicated AD site.</a:t>
            </a:r>
          </a:p>
          <a:p>
            <a:pPr marL="171450" indent="-171450">
              <a:buFontTx/>
              <a:buChar char="-"/>
            </a:pPr>
            <a:r>
              <a:rPr lang="en-US" b="0" dirty="0"/>
              <a:t>Pin the test client to the KDC you intend to exercise, and prove which KDC answered.</a:t>
            </a:r>
          </a:p>
          <a:p>
            <a:pPr marL="171450" indent="-171450">
              <a:buFontTx/>
              <a:buChar char="-"/>
            </a:pPr>
            <a:r>
              <a:rPr lang="en-US" b="0" dirty="0"/>
              <a:t>The point is to keep ordinary clients away from the experiment.</a:t>
            </a:r>
          </a:p>
          <a:p>
            <a:endParaRPr lang="en-US" b="0" dirty="0"/>
          </a:p>
          <a:p>
            <a:r>
              <a:rPr lang="en-US" b="1" dirty="0"/>
              <a:t>2. Check that the difference you're relying on actually exists.</a:t>
            </a:r>
          </a:p>
          <a:p>
            <a:pPr marL="171450" indent="-171450">
              <a:buFontTx/>
              <a:buChar char="-"/>
            </a:pPr>
            <a:r>
              <a:rPr lang="en-US" b="0" dirty="0"/>
              <a:t>Make sure a maximum password age applies to the expiring test account.</a:t>
            </a:r>
          </a:p>
          <a:p>
            <a:pPr marL="171450" indent="-171450">
              <a:buFontTx/>
              <a:buChar char="-"/>
            </a:pPr>
            <a:r>
              <a:rPr lang="en-US" b="0" dirty="0"/>
              <a:t>Keep the test accounts identical apart from password expiry, including their Kerberos encryption settings.</a:t>
            </a:r>
          </a:p>
          <a:p>
            <a:pPr marL="171450" indent="-171450">
              <a:buFontTx/>
              <a:buChar char="-"/>
            </a:pPr>
            <a:r>
              <a:rPr lang="en-US" b="0" dirty="0"/>
              <a:t>Decrypt one AS-REP per cell: generate a </a:t>
            </a:r>
            <a:r>
              <a:rPr lang="en-US" b="0" dirty="0" err="1"/>
              <a:t>keytab</a:t>
            </a:r>
            <a:r>
              <a:rPr lang="en-US" b="0" dirty="0"/>
              <a:t> from the test account's password (</a:t>
            </a:r>
            <a:r>
              <a:rPr lang="en-US" b="0" dirty="0" err="1"/>
              <a:t>ktutil</a:t>
            </a:r>
            <a:r>
              <a:rPr lang="en-US" b="0" dirty="0"/>
              <a:t>) and load it into Wireshark.</a:t>
            </a:r>
          </a:p>
          <a:p>
            <a:pPr marL="171450" indent="-171450">
              <a:buFontTx/>
              <a:buChar char="-"/>
            </a:pPr>
            <a:r>
              <a:rPr lang="en-US" b="0" dirty="0"/>
              <a:t>Confirm that 2100 appears only where you expect it.</a:t>
            </a:r>
          </a:p>
          <a:p>
            <a:pPr marL="171450" indent="-171450">
              <a:buFontTx/>
              <a:buChar char="-"/>
            </a:pPr>
            <a:r>
              <a:rPr lang="en-US" b="0" dirty="0"/>
              <a:t>Do this before interpreting any result.</a:t>
            </a:r>
          </a:p>
          <a:p>
            <a:endParaRPr lang="en-US" b="0" dirty="0"/>
          </a:p>
          <a:p>
            <a:r>
              <a:rPr lang="en-US" b="1" dirty="0"/>
              <a:t>3. Prove the authentication path.</a:t>
            </a:r>
          </a:p>
          <a:p>
            <a:pPr marL="171450" indent="-171450">
              <a:buFontTx/>
              <a:buChar char="-"/>
            </a:pPr>
            <a:r>
              <a:rPr lang="en-US" b="0" dirty="0"/>
              <a:t>Make sure you're testing Kerberos, not NTLM fallback.</a:t>
            </a:r>
          </a:p>
          <a:p>
            <a:pPr marL="171450" indent="-171450">
              <a:buFontTx/>
              <a:buChar char="-"/>
            </a:pPr>
            <a:r>
              <a:rPr lang="en-US" b="0" dirty="0"/>
              <a:t>Record the negotiated </a:t>
            </a:r>
            <a:r>
              <a:rPr lang="en-US" b="0" dirty="0" err="1"/>
              <a:t>enctype</a:t>
            </a:r>
            <a:r>
              <a:rPr lang="en-US" b="0" dirty="0"/>
              <a:t>.</a:t>
            </a:r>
          </a:p>
          <a:p>
            <a:pPr marL="171450" indent="-171450">
              <a:buFontTx/>
              <a:buChar char="-"/>
            </a:pPr>
            <a:r>
              <a:rPr lang="en-US" b="0" dirty="0"/>
              <a:t>If NTLM appears, discard that run for the timestamp test.</a:t>
            </a:r>
          </a:p>
          <a:p>
            <a:endParaRPr lang="en-US" b="0" dirty="0"/>
          </a:p>
          <a:p>
            <a:r>
              <a:rPr lang="en-US" b="1" dirty="0"/>
              <a:t>4. Keep the evidence.</a:t>
            </a:r>
          </a:p>
          <a:p>
            <a:pPr marL="171450" indent="-171450">
              <a:buFontTx/>
              <a:buChar char="-"/>
            </a:pPr>
            <a:r>
              <a:rPr lang="en-US" b="0" dirty="0"/>
              <a:t>The error text, the packet capture, the </a:t>
            </a:r>
            <a:r>
              <a:rPr lang="en-US" b="0" dirty="0" err="1"/>
              <a:t>enctype</a:t>
            </a:r>
            <a:r>
              <a:rPr lang="en-US" b="0" dirty="0"/>
              <a:t>, and the decrypted expiry fields.</a:t>
            </a:r>
          </a:p>
          <a:p>
            <a:pPr marL="171450" indent="-171450">
              <a:buFontTx/>
              <a:buChar char="-"/>
            </a:pPr>
            <a:r>
              <a:rPr lang="en-US" b="0" dirty="0"/>
              <a:t>The goal is a reproducible artefact, not an anecdote.</a:t>
            </a:r>
          </a:p>
          <a:p>
            <a:endParaRPr lang="en-US" b="0" dirty="0"/>
          </a:p>
          <a:p>
            <a:r>
              <a:rPr lang="en-US" b="1" dirty="0"/>
              <a:t>5. Use real clients.</a:t>
            </a:r>
          </a:p>
          <a:p>
            <a:pPr marL="171450" indent="-171450">
              <a:buFontTx/>
              <a:buChar char="-"/>
            </a:pPr>
            <a:r>
              <a:rPr lang="en-US" b="0" dirty="0"/>
              <a:t>Appliances, Unix/GSSAPI, middleware, NAC, VPN: whatever actually authenticates to AD in your estate.</a:t>
            </a:r>
          </a:p>
          <a:p>
            <a:pPr marL="171450" indent="-171450">
              <a:buFontTx/>
              <a:buChar char="-"/>
            </a:pPr>
            <a:r>
              <a:rPr lang="en-US" b="0" dirty="0"/>
              <a:t>Computer accounts are a special case: there's no expiring-versus-never-expiring control, so for those, compare Server 2022 against Server 2025.</a:t>
            </a:r>
          </a:p>
          <a:p>
            <a:endParaRPr lang="en-US" b="0" dirty="0"/>
          </a:p>
          <a:p>
            <a:r>
              <a:rPr lang="en-US" b="1" dirty="0"/>
              <a:t>THE ASYMMETRY</a:t>
            </a:r>
          </a:p>
          <a:p>
            <a:pPr marL="171450" indent="-171450">
              <a:buFontTx/>
              <a:buChar char="-"/>
            </a:pPr>
            <a:r>
              <a:rPr lang="en-US" b="0" dirty="0"/>
              <a:t>A failure gives you a clean, reproducible artefact more than a decade early, against a supported Microsoft platform, on today's date.</a:t>
            </a:r>
          </a:p>
          <a:p>
            <a:pPr marL="171450" indent="-171450">
              <a:buFontTx/>
              <a:buChar char="-"/>
            </a:pPr>
            <a:r>
              <a:rPr lang="en-US" b="0" dirty="0"/>
              <a:t>Even a "wrong" failure is useful. If the canary dies of RC4, NTLM, or another Server 2025 change rather than the timestamp, you've still found an authentication dependency you needed to know about.</a:t>
            </a:r>
          </a:p>
          <a:p>
            <a:pPr marL="171450" indent="-171450">
              <a:buFontTx/>
              <a:buChar char="-"/>
            </a:pPr>
            <a:r>
              <a:rPr lang="en-US" b="0" dirty="0"/>
              <a:t>A pass is much weaker. It means only that this path survived, and it may simply mean this client never reads the expiry field.</a:t>
            </a:r>
          </a:p>
          <a:p>
            <a:pPr marL="171450" indent="-171450">
              <a:buFontTx/>
              <a:buChar char="-"/>
            </a:pPr>
            <a:r>
              <a:rPr lang="en-US" b="0" dirty="0"/>
              <a:t>It says nothing about logs, databases, schedulers, certificates, NTP, or anything else.</a:t>
            </a:r>
          </a:p>
          <a:p>
            <a:pPr marL="171450" indent="-171450">
              <a:buFontTx/>
              <a:buChar char="-"/>
            </a:pPr>
            <a:r>
              <a:rPr lang="en-US" b="0" dirty="0"/>
              <a:t>This is not a Y2038-safe certification. It's a tracer, not a survey.</a:t>
            </a:r>
          </a:p>
          <a:p>
            <a:pPr marL="171450" indent="-171450">
              <a:buFontTx/>
              <a:buChar char="-"/>
            </a:pPr>
            <a:r>
              <a:rPr lang="en-US" b="0" dirty="0"/>
              <a:t>Its job is one legible, reproducible failure you can take to a budget meeting, not a complete understanding of 2038.</a:t>
            </a:r>
            <a:endParaRPr b="0"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b="1" dirty="0"/>
              <a:t>⏱  TARGET 0:50  ·  START AT 16:35</a:t>
            </a:r>
          </a:p>
          <a:p>
            <a:endParaRPr dirty="0"/>
          </a:p>
          <a:p>
            <a:r>
              <a:rPr b="1" dirty="0"/>
              <a:t>§</a:t>
            </a:r>
            <a:r>
              <a:rPr lang="en-US" b="1" dirty="0"/>
              <a:t>16</a:t>
            </a:r>
            <a:r>
              <a:rPr b="1" dirty="0"/>
              <a:t> · </a:t>
            </a:r>
            <a:r>
              <a:rPr lang="en-US" b="1" dirty="0"/>
              <a:t>Three questions</a:t>
            </a:r>
            <a:endParaRPr dirty="0"/>
          </a:p>
          <a:p>
            <a:r>
              <a:rPr dirty="0"/>
              <a:t>1. What in your estate still </a:t>
            </a:r>
            <a:r>
              <a:rPr lang="en-US" dirty="0"/>
              <a:t>uses 32-bit</a:t>
            </a:r>
            <a:r>
              <a:rPr dirty="0"/>
              <a:t> time?</a:t>
            </a:r>
          </a:p>
          <a:p>
            <a:r>
              <a:rPr dirty="0"/>
              <a:t>2. Where does your fix depend on code you can't see?</a:t>
            </a:r>
          </a:p>
          <a:p>
            <a:r>
              <a:rPr dirty="0"/>
              <a:t>3. Who owns the seam between the old population and the new one?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0:35  ·  START AT 17:25</a:t>
            </a:r>
          </a:p>
          <a:p>
            <a:endParaRPr sz="1600" b="1" dirty="0"/>
          </a:p>
          <a:p>
            <a:r>
              <a:rPr lang="en-US" b="1" dirty="0"/>
              <a:t>§17 · THE LAST LINE</a:t>
            </a:r>
            <a:r>
              <a:rPr lang="en-US" dirty="0"/>
              <a:t>
- The problem isn't only the old systems or the new systems.</a:t>
            </a:r>
          </a:p>
          <a:p>
            <a:pPr marL="171450" indent="-171450">
              <a:buFontTx/>
              <a:buChar char="-"/>
            </a:pPr>
            <a:r>
              <a:rPr lang="en-US" dirty="0"/>
              <a:t>It's whether we can cross the distance between them before 'never' arrives.</a:t>
            </a:r>
          </a:p>
          <a:p>
            <a:pPr marL="171450" indent="-171450">
              <a:buFontTx/>
              <a:buChar char="-"/>
            </a:pPr>
            <a:r>
              <a:rPr lang="en-US" dirty="0"/>
              <a:t>That's the mineshaft gap.</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sz="1600" b="1" dirty="0"/>
              <a:t>⏱  TARGET —  ·  START AT 18:00</a:t>
            </a:r>
          </a:p>
          <a:p>
            <a:endParaRPr sz="1600" b="1" dirty="0"/>
          </a:p>
          <a:p>
            <a:r>
              <a:rPr lang="en-US" b="1" dirty="0"/>
              <a:t>§18 · </a:t>
            </a:r>
            <a:r>
              <a:rPr b="1" dirty="0"/>
              <a:t>Q&amp;A</a:t>
            </a:r>
            <a:endParaRPr dirty="0"/>
          </a:p>
          <a:p>
            <a:pPr marL="171450" indent="-171450">
              <a:buFontTx/>
              <a:buChar char="-"/>
            </a:pPr>
            <a:r>
              <a:rPr lang="en-US" dirty="0"/>
              <a:t>The slides are at that QR code.</a:t>
            </a:r>
          </a:p>
          <a:p>
            <a:pPr marL="171450" indent="-171450">
              <a:buFontTx/>
              <a:buChar char="-"/>
            </a:pPr>
            <a:r>
              <a:rPr lang="en-US" dirty="0"/>
              <a:t>Here are a few more links I should highlight…</a:t>
            </a:r>
          </a:p>
          <a:p>
            <a:pPr marL="171450" indent="-171450">
              <a:buFontTx/>
              <a:buChar char="-"/>
            </a:pPr>
            <a:r>
              <a:rPr lang="en-US" dirty="0"/>
              <a:t>One is serious.</a:t>
            </a:r>
          </a:p>
          <a:p>
            <a:pPr marL="171450" indent="-171450">
              <a:buFontTx/>
              <a:buChar char="-"/>
            </a:pPr>
            <a:r>
              <a:rPr lang="en-US" dirty="0"/>
              <a:t>Eireann Leverett and Jeroen van der Ham-de Vos, "Vulnerability Abundance.”</a:t>
            </a:r>
          </a:p>
          <a:p>
            <a:pPr marL="171450" indent="-171450">
              <a:buFontTx/>
              <a:buChar char="-"/>
            </a:pPr>
            <a:r>
              <a:rPr lang="en-US" dirty="0"/>
              <a:t>It's on </a:t>
            </a:r>
            <a:r>
              <a:rPr lang="en-US" dirty="0" err="1"/>
              <a:t>arXiv</a:t>
            </a:r>
            <a:r>
              <a:rPr lang="en-US" dirty="0"/>
              <a:t> now.</a:t>
            </a:r>
          </a:p>
          <a:p>
            <a:pPr marL="171450" indent="-171450">
              <a:buFontTx/>
              <a:buChar char="-"/>
            </a:pPr>
            <a:r>
              <a:rPr lang="en-US" dirty="0"/>
              <a:t>It argues that vulnerabilities are effectively unbounded and exploits aren't, and that's why this problem is tractable at all.</a:t>
            </a:r>
          </a:p>
          <a:p>
            <a:pPr marL="171450" indent="-171450">
              <a:buFontTx/>
              <a:buChar char="-"/>
            </a:pPr>
            <a:r>
              <a:rPr lang="en-US" dirty="0"/>
              <a:t>How do we account for whether an exposed population can actually be migrated?</a:t>
            </a:r>
          </a:p>
          <a:p>
            <a:pPr marL="171450" indent="-171450">
              <a:buFontTx/>
              <a:buChar char="-"/>
            </a:pPr>
            <a:r>
              <a:rPr lang="en-US" dirty="0"/>
              <a:t>Go read their paper, it’s the most thought-provoking take I’ve found on the old “are vulnerabilities sparse or dense?” question.</a:t>
            </a:r>
          </a:p>
          <a:p>
            <a:pPr marL="171450" indent="-171450">
              <a:buFontTx/>
              <a:buChar char="-"/>
            </a:pPr>
            <a:r>
              <a:rPr lang="en-US" dirty="0"/>
              <a:t>You’ll also want to read about CVSS version 5, the Consensus-Validated Suffering System.</a:t>
            </a:r>
          </a:p>
          <a:p>
            <a:pPr marL="171450" indent="-171450">
              <a:buFontTx/>
              <a:buChar char="-"/>
            </a:pPr>
            <a:r>
              <a:rPr lang="en-US" dirty="0"/>
              <a:t>We've replaced the numbers with skull emojis.</a:t>
            </a:r>
          </a:p>
          <a:p>
            <a:pPr marL="171450" indent="-171450">
              <a:buFontTx/>
              <a:buChar char="-"/>
            </a:pPr>
            <a:r>
              <a:rPr lang="en-US" dirty="0"/>
              <a:t>Jeroen reviewed it, so he shares the blame.</a:t>
            </a:r>
          </a:p>
          <a:p>
            <a:pPr marL="171450" indent="-171450">
              <a:buFontTx/>
              <a:buChar char="-"/>
            </a:pPr>
            <a:r>
              <a:rPr lang="en-US" dirty="0"/>
              <a:t>It's an Internet-Draft, and your contributions are welcome.</a:t>
            </a:r>
          </a:p>
          <a:p>
            <a:pPr marL="171450" indent="-171450">
              <a:buFontTx/>
              <a:buChar char="-"/>
            </a:pPr>
            <a:r>
              <a:rPr lang="en-US" dirty="0"/>
              <a:t>Any questions?</a:t>
            </a:r>
          </a:p>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SOURCES</a:t>
            </a:r>
          </a:p>
          <a:p>
            <a:pPr marL="171450" indent="-171450">
              <a:buFontTx/>
              <a:buChar char="-"/>
            </a:pPr>
            <a:endParaRPr lang="en-US" dirty="0"/>
          </a:p>
          <a:p>
            <a:pPr marL="171450" indent="-171450">
              <a:buFontTx/>
              <a:buChar char="-"/>
            </a:pPr>
            <a:r>
              <a:rPr lang="en-US" dirty="0"/>
              <a:t>Leverett &amp; van der Ham-de Vos, “Vulnerability Abundance,” arXiv:2604.07539 · https://arxiv.org/abs/2604.07539</a:t>
            </a:r>
          </a:p>
          <a:p>
            <a:pPr marL="171450" indent="-171450">
              <a:buFontTx/>
              <a:buChar char="-"/>
            </a:pPr>
            <a:r>
              <a:rPr lang="en-US" dirty="0"/>
              <a:t>K. Dunn, “On a remote island, these GPS hackers are preparing for an invisible war,” BBC Future, 9 Sep 2026 · https://</a:t>
            </a:r>
            <a:r>
              <a:rPr lang="en-US" dirty="0" err="1"/>
              <a:t>www.bbc.com</a:t>
            </a:r>
            <a:r>
              <a:rPr lang="en-US" dirty="0"/>
              <a:t>/future/article/20260908-inside-the-fight-to-protect-the-worlds-satellite-signals</a:t>
            </a:r>
          </a:p>
          <a:p>
            <a:pPr marL="171450" indent="-171450">
              <a:buFontTx/>
              <a:buChar char="-"/>
            </a:pPr>
            <a:r>
              <a:rPr lang="en-US" dirty="0"/>
              <a:t>S. </a:t>
            </a:r>
            <a:r>
              <a:rPr lang="en-US" dirty="0" err="1"/>
              <a:t>Konjerla</a:t>
            </a:r>
            <a:r>
              <a:rPr lang="en-US" dirty="0"/>
              <a:t>, G. C. M. Moura, G. </a:t>
            </a:r>
            <a:r>
              <a:rPr lang="en-US" dirty="0" err="1"/>
              <a:t>Smaragdakis</a:t>
            </a:r>
            <a:r>
              <a:rPr lang="en-US" dirty="0"/>
              <a:t>, T. Dittrich, “Are NTP clients always right?,” SIDN Labs technical report, Oct 2025 · https://</a:t>
            </a:r>
            <a:r>
              <a:rPr lang="en-US" dirty="0" err="1"/>
              <a:t>www.sidnlabs.nl</a:t>
            </a:r>
            <a:r>
              <a:rPr lang="en-US" dirty="0"/>
              <a:t>/downloads/7M1bz1otGu0D7hqr0hRT2c/499fce02b60358a5e777689d751a7c5f/ntp-clients-tech-report-20261016.pdf</a:t>
            </a:r>
          </a:p>
          <a:p>
            <a:pPr marL="171450" indent="-171450">
              <a:buFontTx/>
              <a:buChar char="-"/>
            </a:pPr>
            <a:r>
              <a:rPr lang="en-US" dirty="0"/>
              <a:t>P. Huppert, G. C. M. Moura, M. Davids et al., “</a:t>
            </a:r>
            <a:r>
              <a:rPr lang="en-US" dirty="0" err="1"/>
              <a:t>BigTime</a:t>
            </a:r>
            <a:r>
              <a:rPr lang="en-US" dirty="0"/>
              <a:t>: Characterizing Large Time Service Providers,” SIDN Labs technical report, Dec 2025 · https://</a:t>
            </a:r>
            <a:r>
              <a:rPr lang="en-US" dirty="0" err="1"/>
              <a:t>www.sidnlabs.nl</a:t>
            </a:r>
            <a:r>
              <a:rPr lang="en-US" dirty="0"/>
              <a:t>/downloads/4ZYbgAM6xtydn2DCkwMctt/8e9a3d7793e620ae2096bd24ba173399/BigTime_Characterizing_Large_Time_Service_Providers_tech_report_20251201.pdf</a:t>
            </a:r>
          </a:p>
          <a:p>
            <a:pPr marL="171450" indent="-171450">
              <a:buFontTx/>
              <a:buChar char="-"/>
            </a:pPr>
            <a:r>
              <a:rPr lang="en-US" dirty="0"/>
              <a:t>Technology Audit Partners, “Findings Report on the July 8th Telstra Outage,” 24 Aug 2026 · https://</a:t>
            </a:r>
            <a:r>
              <a:rPr lang="en-US" dirty="0" err="1"/>
              <a:t>www.telstra.com.au</a:t>
            </a:r>
            <a:r>
              <a:rPr lang="en-US" dirty="0"/>
              <a:t>/content/dam/</a:t>
            </a:r>
            <a:r>
              <a:rPr lang="en-US" dirty="0" err="1"/>
              <a:t>tcom</a:t>
            </a:r>
            <a:r>
              <a:rPr lang="en-US" dirty="0"/>
              <a:t>/dynamic-media-projects/exchange/</a:t>
            </a:r>
            <a:r>
              <a:rPr lang="en-US" dirty="0" err="1"/>
              <a:t>TAPFindingsforTelstraOutage.pdf</a:t>
            </a:r>
            <a:endParaRPr lang="en-US" dirty="0"/>
          </a:p>
          <a:p>
            <a:pPr marL="171450" indent="-171450">
              <a:buFontTx/>
              <a:buChar char="-"/>
            </a:pPr>
            <a:r>
              <a:rPr lang="en-US" dirty="0"/>
              <a:t>RFC 4120, The Kerberos Network Authentication Service (V5) · https://</a:t>
            </a:r>
            <a:r>
              <a:rPr lang="en-US" dirty="0" err="1"/>
              <a:t>www.rfc-editor.org</a:t>
            </a:r>
            <a:r>
              <a:rPr lang="en-US" dirty="0"/>
              <a:t>/</a:t>
            </a:r>
            <a:r>
              <a:rPr lang="en-US" dirty="0" err="1"/>
              <a:t>rfc</a:t>
            </a:r>
            <a:r>
              <a:rPr lang="en-US" dirty="0"/>
              <a:t>/rfc4120</a:t>
            </a:r>
          </a:p>
          <a:p>
            <a:pPr marL="171450" indent="-171450">
              <a:buFontTx/>
              <a:buChar char="-"/>
            </a:pPr>
            <a:r>
              <a:rPr lang="en-US" dirty="0"/>
              <a:t>MIT Kerberos, “Year 2038 considerations for uses of krb5_timestamp” · https://</a:t>
            </a:r>
            <a:r>
              <a:rPr lang="en-US" dirty="0" err="1"/>
              <a:t>web.mit.edu</a:t>
            </a:r>
            <a:r>
              <a:rPr lang="en-US" dirty="0"/>
              <a:t>/</a:t>
            </a:r>
            <a:r>
              <a:rPr lang="en-US" dirty="0" err="1"/>
              <a:t>kerberos</a:t>
            </a:r>
            <a:r>
              <a:rPr lang="en-US" dirty="0"/>
              <a:t>/krb5-latest/doc/</a:t>
            </a:r>
            <a:r>
              <a:rPr lang="en-US" dirty="0" err="1"/>
              <a:t>appdev</a:t>
            </a:r>
            <a:r>
              <a:rPr lang="en-US" dirty="0"/>
              <a:t>/y2038.html</a:t>
            </a:r>
          </a:p>
          <a:p>
            <a:pPr marL="171450" indent="-171450">
              <a:buFontTx/>
              <a:buChar char="-"/>
            </a:pPr>
            <a:r>
              <a:rPr lang="en-US" dirty="0" err="1"/>
              <a:t>EventHelix</a:t>
            </a:r>
            <a:r>
              <a:rPr lang="en-US" dirty="0"/>
              <a:t>, Kerberos packet decodes captured 20 Dec 2004 (W2K3 domain) and 16 Aug 2005 (XP client) · https://</a:t>
            </a:r>
            <a:r>
              <a:rPr lang="en-US" dirty="0" err="1"/>
              <a:t>www.eventhelix.com</a:t>
            </a:r>
            <a:r>
              <a:rPr lang="en-US" dirty="0"/>
              <a:t>/</a:t>
            </a:r>
            <a:r>
              <a:rPr lang="en-US" dirty="0" err="1"/>
              <a:t>RealtimeMantra</a:t>
            </a:r>
            <a:r>
              <a:rPr lang="en-US" dirty="0"/>
              <a:t>/Networking/</a:t>
            </a:r>
            <a:r>
              <a:rPr lang="en-US" dirty="0" err="1"/>
              <a:t>ldap</a:t>
            </a:r>
            <a:r>
              <a:rPr lang="en-US" dirty="0"/>
              <a:t>/details/8.htm · https://</a:t>
            </a:r>
            <a:r>
              <a:rPr lang="en-US" dirty="0" err="1"/>
              <a:t>www.eventhelix.com</a:t>
            </a:r>
            <a:r>
              <a:rPr lang="en-US" dirty="0"/>
              <a:t>/</a:t>
            </a:r>
            <a:r>
              <a:rPr lang="en-US" dirty="0" err="1"/>
              <a:t>realtimemantra</a:t>
            </a:r>
            <a:r>
              <a:rPr lang="en-US" dirty="0"/>
              <a:t>/networking/</a:t>
            </a:r>
            <a:r>
              <a:rPr lang="en-US" dirty="0" err="1"/>
              <a:t>kerberos</a:t>
            </a:r>
            <a:r>
              <a:rPr lang="en-US" dirty="0"/>
              <a:t>/details/1.htm</a:t>
            </a:r>
          </a:p>
          <a:p>
            <a:pPr marL="171450" indent="-171450">
              <a:buFontTx/>
              <a:buChar char="-"/>
            </a:pPr>
            <a:r>
              <a:rPr lang="en-US" dirty="0"/>
              <a:t>O. Hartong, “Detection engineering rabbit holes – parsing ASN.1 packets in KQL,” FalconForce · https://</a:t>
            </a:r>
            <a:r>
              <a:rPr lang="en-US" dirty="0" err="1"/>
              <a:t>falconforce.nl</a:t>
            </a:r>
            <a:r>
              <a:rPr lang="en-US" dirty="0"/>
              <a:t>/detection-engineering-rabbit-holes-parsing-asn-1-packets-in-kql/</a:t>
            </a:r>
          </a:p>
          <a:p>
            <a:pPr marL="171450" indent="-171450">
              <a:buFontTx/>
              <a:buChar char="-"/>
            </a:pPr>
            <a:r>
              <a:rPr lang="en-US" dirty="0"/>
              <a:t>S. Syfuhs, private correspondence, 22 Sep 2026 (quoted with permission)</a:t>
            </a:r>
          </a:p>
          <a:p>
            <a:pPr marL="171450" indent="-171450">
              <a:buFontTx/>
              <a:buChar char="-"/>
            </a:pPr>
            <a:r>
              <a:rPr lang="en-US" dirty="0"/>
              <a:t>Microsoft Q&amp;A, “Windows Server 2019 Date Issue: After setting the time to 13 Sep 2037…,” 2022 · https://</a:t>
            </a:r>
            <a:r>
              <a:rPr lang="en-US" dirty="0" err="1"/>
              <a:t>learn.microsoft.com</a:t>
            </a:r>
            <a:r>
              <a:rPr lang="en-US" dirty="0"/>
              <a:t>/</a:t>
            </a:r>
            <a:r>
              <a:rPr lang="en-US" dirty="0" err="1"/>
              <a:t>en</a:t>
            </a:r>
            <a:r>
              <a:rPr lang="en-US" dirty="0"/>
              <a:t>-us/answers/questions/695707/windows-server-date-issue-after-setting-the-time-t</a:t>
            </a:r>
          </a:p>
          <a:p>
            <a:pPr marL="171450" indent="-171450">
              <a:buFontTx/>
              <a:buChar char="-"/>
            </a:pPr>
            <a:r>
              <a:rPr lang="en-US" dirty="0"/>
              <a:t>Heimdal issue #1011, “KDC: TGS-REQ problem with Windows 11 22H2 client,” GitHub, 2022–23 · https://github.com/</a:t>
            </a:r>
            <a:r>
              <a:rPr lang="en-US" dirty="0" err="1"/>
              <a:t>heimdal</a:t>
            </a:r>
            <a:r>
              <a:rPr lang="en-US" dirty="0"/>
              <a:t>/</a:t>
            </a:r>
            <a:r>
              <a:rPr lang="en-US" dirty="0" err="1"/>
              <a:t>heimdal</a:t>
            </a:r>
            <a:r>
              <a:rPr lang="en-US" dirty="0"/>
              <a:t>/issues/1011</a:t>
            </a:r>
          </a:p>
          <a:p>
            <a:pPr marL="171450" indent="-171450">
              <a:buFontTx/>
              <a:buChar char="-"/>
            </a:pPr>
            <a:r>
              <a:rPr lang="en-US" dirty="0"/>
              <a:t>M. Bernstein, reply in ‘Server 2025 Domain Join Error ASN.1,’ Microsoft Tech Community, 21 Feb 2025 · https://</a:t>
            </a:r>
            <a:r>
              <a:rPr lang="en-US" dirty="0" err="1"/>
              <a:t>techcommunity.microsoft.com</a:t>
            </a:r>
            <a:r>
              <a:rPr lang="en-US" dirty="0"/>
              <a:t>/discussions/</a:t>
            </a:r>
            <a:r>
              <a:rPr lang="en-US" dirty="0" err="1"/>
              <a:t>windowsserverinsiders</a:t>
            </a:r>
            <a:r>
              <a:rPr lang="en-US" dirty="0"/>
              <a:t>/server-2025-domain-join-error-asn-1/4351355</a:t>
            </a:r>
          </a:p>
          <a:p>
            <a:pPr marL="171450" indent="-171450">
              <a:buFontTx/>
              <a:buChar char="-"/>
            </a:pPr>
            <a:r>
              <a:rPr lang="en-US" dirty="0"/>
              <a:t>Microsoft Q&amp;A, “Server 2025 Domain Controllers – Trust relationship issues…” (Cisco case as posted by a customer), Feb 2025 · https://</a:t>
            </a:r>
            <a:r>
              <a:rPr lang="en-US" dirty="0" err="1"/>
              <a:t>learn.microsoft.com</a:t>
            </a:r>
            <a:r>
              <a:rPr lang="en-US" dirty="0"/>
              <a:t>/</a:t>
            </a:r>
            <a:r>
              <a:rPr lang="en-US" dirty="0" err="1"/>
              <a:t>en</a:t>
            </a:r>
            <a:r>
              <a:rPr lang="en-US" dirty="0"/>
              <a:t>-us/answers/questions/2185050/server-2025-domain-controllers-trust-relationship</a:t>
            </a:r>
          </a:p>
          <a:p>
            <a:pPr marL="171450" indent="-171450">
              <a:buFontTx/>
              <a:buChar char="-"/>
            </a:pPr>
            <a:r>
              <a:rPr lang="en-US" dirty="0"/>
              <a:t>A. Bouchez, “Impossible to log into a MS AD 2025 from a 32-bit GSSAPI system,” </a:t>
            </a:r>
            <a:r>
              <a:rPr lang="en-US" dirty="0" err="1"/>
              <a:t>kerberos@mit.edu</a:t>
            </a:r>
            <a:r>
              <a:rPr lang="en-US" dirty="0"/>
              <a:t>, 2 Jul 2025 · https://</a:t>
            </a:r>
            <a:r>
              <a:rPr lang="en-US" dirty="0" err="1"/>
              <a:t>mailman.mit.edu</a:t>
            </a:r>
            <a:r>
              <a:rPr lang="en-US" dirty="0"/>
              <a:t>/</a:t>
            </a:r>
            <a:r>
              <a:rPr lang="en-US" dirty="0" err="1"/>
              <a:t>pipermail</a:t>
            </a:r>
            <a:r>
              <a:rPr lang="en-US" dirty="0"/>
              <a:t>/</a:t>
            </a:r>
            <a:r>
              <a:rPr lang="en-US" dirty="0" err="1"/>
              <a:t>kerberos</a:t>
            </a:r>
            <a:r>
              <a:rPr lang="en-US" dirty="0"/>
              <a:t>/2025-July/023265.html</a:t>
            </a:r>
          </a:p>
          <a:p>
            <a:pPr marL="171450" indent="-171450">
              <a:buFontTx/>
              <a:buChar char="-"/>
            </a:pPr>
            <a:r>
              <a:rPr lang="en-US" dirty="0"/>
              <a:t>MIT krb5 commit 7e0e602, “Cap decoding </a:t>
            </a:r>
            <a:r>
              <a:rPr lang="en-US" dirty="0" err="1"/>
              <a:t>GeneralTime</a:t>
            </a:r>
            <a:r>
              <a:rPr lang="en-US" dirty="0"/>
              <a:t> when time_t is 32-bit,” 23 Mar 2026 · https://github.com/krb5/krb5/commit/7e0e602</a:t>
            </a:r>
          </a:p>
          <a:p>
            <a:pPr marL="171450" indent="-171450">
              <a:buFontTx/>
              <a:buChar char="-"/>
            </a:pPr>
            <a:r>
              <a:rPr lang="en-US" dirty="0"/>
              <a:t>Microsoft, “Advancing Windows security: Disabling NTLM by default,” Windows IT Pro Blog, Jan 2026 · https://</a:t>
            </a:r>
            <a:r>
              <a:rPr lang="en-US" dirty="0" err="1"/>
              <a:t>techcommunity.microsoft.com</a:t>
            </a:r>
            <a:r>
              <a:rPr lang="en-US" dirty="0"/>
              <a:t>/blog/windows-</a:t>
            </a:r>
            <a:r>
              <a:rPr lang="en-US" dirty="0" err="1"/>
              <a:t>itpro</a:t>
            </a:r>
            <a:r>
              <a:rPr lang="en-US" dirty="0"/>
              <a:t>-blog/advancing-windows-security-disabling-</a:t>
            </a:r>
            <a:r>
              <a:rPr lang="en-US" dirty="0" err="1"/>
              <a:t>ntlm</a:t>
            </a:r>
            <a:r>
              <a:rPr lang="en-US" dirty="0"/>
              <a:t>-by-default/4489526</a:t>
            </a:r>
          </a:p>
          <a:p>
            <a:pPr marL="171450" indent="-171450">
              <a:buFontTx/>
              <a:buChar char="-"/>
            </a:pPr>
            <a:r>
              <a:rPr lang="en-US" dirty="0"/>
              <a:t>Microsoft, “Beyond RC4 for Windows authentication,” Windows Server Blog, Dec 2025 · https://</a:t>
            </a:r>
            <a:r>
              <a:rPr lang="en-US" dirty="0" err="1"/>
              <a:t>www.microsoft.com</a:t>
            </a:r>
            <a:r>
              <a:rPr lang="en-US" dirty="0"/>
              <a:t>/</a:t>
            </a:r>
            <a:r>
              <a:rPr lang="en-US" dirty="0" err="1"/>
              <a:t>en</a:t>
            </a:r>
            <a:r>
              <a:rPr lang="en-US" dirty="0"/>
              <a:t>-us/windows-server/blog/2025/12/03/beyond-rc4-for-windows-authentication/</a:t>
            </a:r>
          </a:p>
          <a:p>
            <a:pPr marL="171450" indent="-171450">
              <a:buFontTx/>
              <a:buChar char="-"/>
            </a:pPr>
            <a:r>
              <a:rPr lang="en-US" dirty="0"/>
              <a:t>Microsoft Learn, “Detect and remediate RC4 usage in Kerberos” · https://</a:t>
            </a:r>
            <a:r>
              <a:rPr lang="en-US" dirty="0" err="1"/>
              <a:t>learn.microsoft.com</a:t>
            </a:r>
            <a:r>
              <a:rPr lang="en-US" dirty="0"/>
              <a:t>/</a:t>
            </a:r>
            <a:r>
              <a:rPr lang="en-US" dirty="0" err="1"/>
              <a:t>en</a:t>
            </a:r>
            <a:r>
              <a:rPr lang="en-US" dirty="0"/>
              <a:t>-us/windows-server/security/</a:t>
            </a:r>
            <a:r>
              <a:rPr lang="en-US" dirty="0" err="1"/>
              <a:t>kerberos</a:t>
            </a:r>
            <a:r>
              <a:rPr lang="en-US" dirty="0"/>
              <a:t>/detect-remediate-rc4-kerberos</a:t>
            </a:r>
          </a:p>
          <a:p>
            <a:pPr marL="171450" indent="-171450">
              <a:buFontTx/>
              <a:buChar char="-"/>
            </a:pPr>
            <a:r>
              <a:rPr lang="en-US" dirty="0"/>
              <a:t>Microsoft Lifecycle: Windows Server 2025 · https://</a:t>
            </a:r>
            <a:r>
              <a:rPr lang="en-US" dirty="0" err="1"/>
              <a:t>learn.microsoft.com</a:t>
            </a:r>
            <a:r>
              <a:rPr lang="en-US" dirty="0"/>
              <a:t>/</a:t>
            </a:r>
            <a:r>
              <a:rPr lang="en-US" dirty="0" err="1"/>
              <a:t>en</a:t>
            </a:r>
            <a:r>
              <a:rPr lang="en-US" dirty="0"/>
              <a:t>-us/lifecycle/products/windows-server-2025</a:t>
            </a:r>
          </a:p>
          <a:p>
            <a:pPr marL="171450" indent="-171450">
              <a:buFontTx/>
              <a:buChar char="-"/>
            </a:pPr>
            <a:r>
              <a:rPr lang="en-US" dirty="0"/>
              <a:t>M. </a:t>
            </a:r>
            <a:r>
              <a:rPr lang="en-US" dirty="0" err="1"/>
              <a:t>Morowczynski</a:t>
            </a:r>
            <a:r>
              <a:rPr lang="en-US" dirty="0"/>
              <a:t>, “Did Your Active Directory Domain Time Just Jump To The Year 2000?,” Microsoft Tech Community, Nov 2012 · https://</a:t>
            </a:r>
            <a:r>
              <a:rPr lang="en-US" dirty="0" err="1"/>
              <a:t>techcommunity.microsoft.com</a:t>
            </a:r>
            <a:r>
              <a:rPr lang="en-US" dirty="0"/>
              <a:t>/blog/</a:t>
            </a:r>
            <a:r>
              <a:rPr lang="en-US" dirty="0" err="1"/>
              <a:t>coreinfrastructureandsecurityblog</a:t>
            </a:r>
            <a:r>
              <a:rPr lang="en-US" dirty="0"/>
              <a:t>/did-your-active-directory-domain-time-just-jump-to-the-year-2000/255873</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hyperlink" Target="https://www.rfc-editor.org/rfc/rfc4120" TargetMode="External"/><Relationship Id="rId13" Type="http://schemas.openxmlformats.org/officeDocument/2006/relationships/hyperlink" Target="https://learn.microsoft.com/en-us/answers/questions/695707/windows-server-date-issue-after-setting-the-time-t" TargetMode="External"/><Relationship Id="rId18" Type="http://schemas.openxmlformats.org/officeDocument/2006/relationships/hyperlink" Target="https://techcommunity.microsoft.com/blog/windows-itpro-blog/advancing-windows-security-disabling-ntlm-by-default/4489526" TargetMode="External"/><Relationship Id="rId3" Type="http://schemas.openxmlformats.org/officeDocument/2006/relationships/hyperlink" Target="https://arxiv.org/abs/2604.07539" TargetMode="External"/><Relationship Id="rId21" Type="http://schemas.openxmlformats.org/officeDocument/2006/relationships/hyperlink" Target="https://techcommunity.microsoft.com/blog/coreinfrastructureandsecurityblog/did-your-active-directory-domain-time-just-jump-to-the-year-2000/255873" TargetMode="External"/><Relationship Id="rId7" Type="http://schemas.openxmlformats.org/officeDocument/2006/relationships/hyperlink" Target="https://www.telstra.com.au/content/dam/tcom/dynamic-media-projects/exchange/TAPFindingsforTelstraOutage.pdf" TargetMode="External"/><Relationship Id="rId12" Type="http://schemas.openxmlformats.org/officeDocument/2006/relationships/hyperlink" Target="https://falconforce.nl/detection-engineering-rabbit-holes-parsing-asn-1-packets-in-kql/" TargetMode="External"/><Relationship Id="rId17" Type="http://schemas.openxmlformats.org/officeDocument/2006/relationships/hyperlink" Target="https://github.com/krb5/krb5/commit/7e0e602" TargetMode="External"/><Relationship Id="rId2" Type="http://schemas.openxmlformats.org/officeDocument/2006/relationships/notesSlide" Target="../notesSlides/notesSlide19.xml"/><Relationship Id="rId16" Type="http://schemas.openxmlformats.org/officeDocument/2006/relationships/hyperlink" Target="https://learn.microsoft.com/en-us/answers/questions/2185050/server-2025-domain-controllers-trust-relationship" TargetMode="External"/><Relationship Id="rId20" Type="http://schemas.openxmlformats.org/officeDocument/2006/relationships/hyperlink" Target="https://learn.microsoft.com/en-us/windows-server/security/kerberos/detect-remediate-rc4-kerberos" TargetMode="External"/><Relationship Id="rId1" Type="http://schemas.openxmlformats.org/officeDocument/2006/relationships/slideLayout" Target="../slideLayouts/slideLayout1.xml"/><Relationship Id="rId6" Type="http://schemas.openxmlformats.org/officeDocument/2006/relationships/hyperlink" Target="https://www.sidnlabs.nl/downloads/4ZYbgAM6xtydn2DCkwMctt/8e9a3d7793e620ae2096bd24ba173399/BigTime_Characterizing_Large_Time_Service_Providers_tech_report_20251201.pdf" TargetMode="External"/><Relationship Id="rId11" Type="http://schemas.openxmlformats.org/officeDocument/2006/relationships/hyperlink" Target="https://www.eventhelix.com/realtimemantra/networking/kerberos/details/1.htm" TargetMode="External"/><Relationship Id="rId5" Type="http://schemas.openxmlformats.org/officeDocument/2006/relationships/hyperlink" Target="https://www.sidnlabs.nl/downloads/7M1bz1otGu0D7hqr0hRT2c/499fce02b60358a5e777689d751a7c5f/ntp-clients-tech-report-20261016.pdf" TargetMode="External"/><Relationship Id="rId15" Type="http://schemas.openxmlformats.org/officeDocument/2006/relationships/hyperlink" Target="https://techcommunity.microsoft.com/discussions/windowsserverinsiders/server-2025-domain-join-error-asn-1/4351355" TargetMode="External"/><Relationship Id="rId10" Type="http://schemas.openxmlformats.org/officeDocument/2006/relationships/hyperlink" Target="https://www.eventhelix.com/RealtimeMantra/Networking/ldap/details/8.htm" TargetMode="External"/><Relationship Id="rId19" Type="http://schemas.openxmlformats.org/officeDocument/2006/relationships/hyperlink" Target="https://www.microsoft.com/en-us/windows-server/blog/2025/12/03/beyond-rc4-for-windows-authentication/" TargetMode="External"/><Relationship Id="rId4" Type="http://schemas.openxmlformats.org/officeDocument/2006/relationships/hyperlink" Target="https://www.bbc.com/future/article/20260908-inside-the-fight-to-protect-the-worlds-satellite-signals" TargetMode="External"/><Relationship Id="rId9" Type="http://schemas.openxmlformats.org/officeDocument/2006/relationships/hyperlink" Target="https://web.mit.edu/kerberos/krb5-latest/doc/appdev/y2038.html" TargetMode="External"/><Relationship Id="rId14" Type="http://schemas.openxmlformats.org/officeDocument/2006/relationships/hyperlink" Target="https://github.com/heimdal/heimdal/issues/1011"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a:effectLst/>
      </p:bgPr>
    </p:bg>
    <p:spTree>
      <p:nvGrpSpPr>
        <p:cNvPr id="1" name=""/>
        <p:cNvGrpSpPr/>
        <p:nvPr/>
      </p:nvGrpSpPr>
      <p:grpSpPr>
        <a:xfrm>
          <a:off x="0" y="0"/>
          <a:ext cx="0" cy="0"/>
          <a:chOff x="0" y="0"/>
          <a:chExt cx="0" cy="0"/>
        </a:xfrm>
      </p:grpSpPr>
      <p:sp>
        <p:nvSpPr>
          <p:cNvPr id="2" name="Text 0"/>
          <p:cNvSpPr txBox="1"/>
          <p:nvPr/>
        </p:nvSpPr>
        <p:spPr>
          <a:xfrm>
            <a:off x="548640" y="1554480"/>
            <a:ext cx="11064240" cy="1005840"/>
          </a:xfrm>
          <a:prstGeom prst="rect">
            <a:avLst/>
          </a:prstGeom>
          <a:noFill/>
          <a:ln/>
        </p:spPr>
        <p:txBody>
          <a:bodyPr wrap="square" lIns="0" tIns="0" rIns="0" bIns="0" rtlCol="0" anchor="ctr"/>
          <a:lstStyle/>
          <a:p>
            <a:pPr marL="0" indent="0" algn="ctr">
              <a:buNone/>
            </a:pPr>
            <a:r>
              <a:rPr lang="en-US" sz="5400" b="1" dirty="0">
                <a:solidFill>
                  <a:srgbClr val="FF0000"/>
                </a:solidFill>
                <a:latin typeface="Verdana" pitchFamily="34" charset="0"/>
                <a:ea typeface="Verdana" pitchFamily="34" charset="-122"/>
                <a:cs typeface="Verdana" pitchFamily="34" charset="-120"/>
              </a:rPr>
              <a:t>On the Mineshaft Gap</a:t>
            </a:r>
            <a:endParaRPr lang="en-US" sz="5400" dirty="0"/>
          </a:p>
        </p:txBody>
      </p:sp>
      <p:sp>
        <p:nvSpPr>
          <p:cNvPr id="3" name="Text 1"/>
          <p:cNvSpPr txBox="1"/>
          <p:nvPr/>
        </p:nvSpPr>
        <p:spPr>
          <a:xfrm>
            <a:off x="548640" y="2606040"/>
            <a:ext cx="11064240" cy="731520"/>
          </a:xfrm>
          <a:prstGeom prst="rect">
            <a:avLst/>
          </a:prstGeom>
          <a:noFill/>
          <a:ln/>
        </p:spPr>
        <p:txBody>
          <a:bodyPr wrap="square" lIns="0" tIns="0" rIns="0" bIns="0" rtlCol="0" anchor="ctr"/>
          <a:lstStyle/>
          <a:p>
            <a:pPr marL="0" indent="0" algn="ctr">
              <a:buNone/>
            </a:pPr>
            <a:r>
              <a:rPr lang="en-US" sz="3400" b="1" dirty="0">
                <a:solidFill>
                  <a:srgbClr val="FFFFFF"/>
                </a:solidFill>
                <a:latin typeface="Verdana" pitchFamily="34" charset="0"/>
                <a:ea typeface="Verdana" pitchFamily="34" charset="-122"/>
                <a:cs typeface="Verdana" pitchFamily="34" charset="-120"/>
              </a:rPr>
              <a:t>Coordinating the End of Never</a:t>
            </a:r>
            <a:endParaRPr lang="en-US" sz="3400" dirty="0"/>
          </a:p>
        </p:txBody>
      </p:sp>
      <p:sp>
        <p:nvSpPr>
          <p:cNvPr id="4" name="Text 2"/>
          <p:cNvSpPr txBox="1"/>
          <p:nvPr/>
        </p:nvSpPr>
        <p:spPr>
          <a:xfrm>
            <a:off x="548640" y="3977640"/>
            <a:ext cx="11064240" cy="457200"/>
          </a:xfrm>
          <a:prstGeom prst="rect">
            <a:avLst/>
          </a:prstGeom>
          <a:noFill/>
          <a:ln/>
        </p:spPr>
        <p:txBody>
          <a:bodyPr wrap="square" lIns="0" tIns="0" rIns="0" bIns="0" rtlCol="0" anchor="ctr"/>
          <a:lstStyle/>
          <a:p>
            <a:pPr marL="0" indent="0" algn="ctr">
              <a:buNone/>
            </a:pPr>
            <a:r>
              <a:rPr lang="en-US" sz="2000" dirty="0">
                <a:solidFill>
                  <a:srgbClr val="FFFFFF"/>
                </a:solidFill>
                <a:latin typeface="Verdana" pitchFamily="34" charset="0"/>
                <a:ea typeface="Verdana" pitchFamily="34" charset="-122"/>
                <a:cs typeface="Verdana" pitchFamily="34" charset="-120"/>
              </a:rPr>
              <a:t>Trey Darley · Proper Tools SRL</a:t>
            </a:r>
            <a:endParaRPr lang="en-US" sz="2000" dirty="0"/>
          </a:p>
        </p:txBody>
      </p:sp>
      <p:sp>
        <p:nvSpPr>
          <p:cNvPr id="5" name="Text 3"/>
          <p:cNvSpPr txBox="1"/>
          <p:nvPr/>
        </p:nvSpPr>
        <p:spPr>
          <a:xfrm>
            <a:off x="548640" y="4434840"/>
            <a:ext cx="11064240" cy="457200"/>
          </a:xfrm>
          <a:prstGeom prst="rect">
            <a:avLst/>
          </a:prstGeom>
          <a:noFill/>
          <a:ln/>
        </p:spPr>
        <p:txBody>
          <a:bodyPr wrap="square" lIns="0" tIns="0" rIns="0" bIns="0" rtlCol="0" anchor="ctr"/>
          <a:lstStyle/>
          <a:p>
            <a:pPr marL="0" indent="0" algn="ctr">
              <a:buNone/>
            </a:pPr>
            <a:r>
              <a:rPr lang="en-US" sz="2000" dirty="0">
                <a:solidFill>
                  <a:srgbClr val="E69138"/>
                </a:solidFill>
                <a:latin typeface="Verdana" pitchFamily="34" charset="0"/>
                <a:ea typeface="Verdana" pitchFamily="34" charset="-122"/>
                <a:cs typeface="Verdana" pitchFamily="34" charset="-120"/>
              </a:rPr>
              <a:t>VulnOptiCON · Luxembourg · 25 September 2026</a:t>
            </a:r>
            <a:endParaRPr lang="en-US" sz="2000" dirty="0"/>
          </a:p>
        </p:txBody>
      </p:sp>
      <p:sp>
        <p:nvSpPr>
          <p:cNvPr id="6" name="Shape 4"/>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7" name="Text 5"/>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8" name="Text 6"/>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 Darley - 2026 -</a:t>
            </a:r>
            <a:endParaRPr lang="en-US" sz="1000" dirty="0"/>
          </a:p>
        </p:txBody>
      </p:sp>
      <p:sp>
        <p:nvSpPr>
          <p:cNvPr id="9" name="Text 7"/>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FFFFFF"/>
                </a:solidFill>
                <a:latin typeface="Verdana" pitchFamily="34" charset="0"/>
                <a:ea typeface="Verdana" pitchFamily="34" charset="-122"/>
                <a:cs typeface="Verdana" pitchFamily="34" charset="-120"/>
              </a:rPr>
              <a:t>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lgn="ctr">
              <a:buNone/>
            </a:pPr>
            <a:r>
              <a:rPr lang="en-US" sz="3000" b="1" dirty="0">
                <a:solidFill>
                  <a:srgbClr val="59BCF2"/>
                </a:solidFill>
                <a:latin typeface="Verdana" pitchFamily="34" charset="0"/>
                <a:ea typeface="Verdana" pitchFamily="34" charset="-122"/>
                <a:cs typeface="Verdana" pitchFamily="34" charset="-120"/>
              </a:rPr>
              <a:t>How I was wrong.</a:t>
            </a:r>
            <a:endParaRPr lang="en-US" sz="3000" dirty="0"/>
          </a:p>
        </p:txBody>
      </p:sp>
      <p:sp>
        <p:nvSpPr>
          <p:cNvPr id="3" name="Text 1"/>
          <p:cNvSpPr txBox="1"/>
          <p:nvPr/>
        </p:nvSpPr>
        <p:spPr>
          <a:xfrm>
            <a:off x="548640" y="1051560"/>
            <a:ext cx="11064240" cy="411480"/>
          </a:xfrm>
          <a:prstGeom prst="rect">
            <a:avLst/>
          </a:prstGeom>
          <a:noFill/>
          <a:ln/>
        </p:spPr>
        <p:txBody>
          <a:bodyPr wrap="square" lIns="0" tIns="0" rIns="0" bIns="0" rtlCol="0" anchor="ctr"/>
          <a:lstStyle/>
          <a:p>
            <a:pPr marL="0" indent="0" algn="ctr">
              <a:buNone/>
            </a:pPr>
            <a:r>
              <a:rPr lang="en-US" sz="1700" i="1" dirty="0">
                <a:solidFill>
                  <a:srgbClr val="000000"/>
                </a:solidFill>
                <a:highlight>
                  <a:srgbClr val="FFFF99"/>
                </a:highlight>
                <a:latin typeface="Verdana" pitchFamily="34" charset="0"/>
                <a:ea typeface="Verdana" pitchFamily="34" charset="-122"/>
                <a:cs typeface="Verdana" pitchFamily="34" charset="-120"/>
              </a:rPr>
              <a:t>Kerberos was my cleanest example of a 2038 protocol problem, for about a year.</a:t>
            </a:r>
            <a:endParaRPr lang="en-US" sz="1700" dirty="0"/>
          </a:p>
        </p:txBody>
      </p:sp>
      <p:sp>
        <p:nvSpPr>
          <p:cNvPr id="4" name="Shape 2"/>
          <p:cNvSpPr/>
          <p:nvPr/>
        </p:nvSpPr>
        <p:spPr>
          <a:xfrm>
            <a:off x="548640" y="1783080"/>
            <a:ext cx="5303520" cy="3017520"/>
          </a:xfrm>
          <a:prstGeom prst="rect">
            <a:avLst/>
          </a:prstGeom>
          <a:solidFill>
            <a:srgbClr val="FDE9E9"/>
          </a:solidFill>
          <a:ln w="12700">
            <a:solidFill>
              <a:srgbClr val="FDE9E9"/>
            </a:solidFill>
            <a:prstDash val="solid"/>
          </a:ln>
        </p:spPr>
        <p:txBody>
          <a:bodyPr/>
          <a:lstStyle/>
          <a:p>
            <a:endParaRPr lang="en-US"/>
          </a:p>
        </p:txBody>
      </p:sp>
      <p:sp>
        <p:nvSpPr>
          <p:cNvPr id="5" name="Text 3"/>
          <p:cNvSpPr txBox="1"/>
          <p:nvPr/>
        </p:nvSpPr>
        <p:spPr>
          <a:xfrm>
            <a:off x="868680" y="1965960"/>
            <a:ext cx="4663440" cy="411480"/>
          </a:xfrm>
          <a:prstGeom prst="rect">
            <a:avLst/>
          </a:prstGeom>
          <a:noFill/>
          <a:ln/>
        </p:spPr>
        <p:txBody>
          <a:bodyPr wrap="square" lIns="0" tIns="0" rIns="0" bIns="0" rtlCol="0" anchor="t"/>
          <a:lstStyle/>
          <a:p>
            <a:pPr marL="0" indent="0">
              <a:buNone/>
            </a:pPr>
            <a:r>
              <a:rPr lang="en-US" sz="2200" b="1" dirty="0">
                <a:solidFill>
                  <a:srgbClr val="C00000"/>
                </a:solidFill>
                <a:latin typeface="Verdana" pitchFamily="34" charset="0"/>
                <a:ea typeface="Verdana" pitchFamily="34" charset="-122"/>
                <a:cs typeface="Verdana" pitchFamily="34" charset="-120"/>
              </a:rPr>
              <a:t>WHAT I SAID</a:t>
            </a:r>
            <a:endParaRPr lang="en-US" sz="2200" dirty="0"/>
          </a:p>
        </p:txBody>
      </p:sp>
      <p:sp>
        <p:nvSpPr>
          <p:cNvPr id="6" name="Text 4"/>
          <p:cNvSpPr txBox="1"/>
          <p:nvPr/>
        </p:nvSpPr>
        <p:spPr>
          <a:xfrm>
            <a:off x="868680" y="2606040"/>
            <a:ext cx="4663440" cy="1188720"/>
          </a:xfrm>
          <a:prstGeom prst="rect">
            <a:avLst/>
          </a:prstGeom>
          <a:noFill/>
          <a:ln/>
        </p:spPr>
        <p:txBody>
          <a:bodyPr wrap="square" lIns="0" tIns="0" rIns="0" bIns="0" rtlCol="0" anchor="t"/>
          <a:lstStyle/>
          <a:p>
            <a:pPr marL="0" indent="0">
              <a:buNone/>
            </a:pPr>
            <a:r>
              <a:rPr lang="en-US" sz="2400" b="1" strike="sngStrike" dirty="0">
                <a:solidFill>
                  <a:srgbClr val="000000"/>
                </a:solidFill>
                <a:latin typeface="Verdana" pitchFamily="34" charset="0"/>
                <a:ea typeface="Verdana" pitchFamily="34" charset="-122"/>
                <a:cs typeface="Verdana" pitchFamily="34" charset="-120"/>
              </a:rPr>
              <a:t>Kerberos has a protocol-level 2038 problem.</a:t>
            </a:r>
            <a:endParaRPr lang="en-US" sz="2400" dirty="0"/>
          </a:p>
        </p:txBody>
      </p:sp>
      <p:sp>
        <p:nvSpPr>
          <p:cNvPr id="7" name="Text 5"/>
          <p:cNvSpPr txBox="1"/>
          <p:nvPr/>
        </p:nvSpPr>
        <p:spPr>
          <a:xfrm>
            <a:off x="868680" y="4023360"/>
            <a:ext cx="4663440" cy="457200"/>
          </a:xfrm>
          <a:prstGeom prst="rect">
            <a:avLst/>
          </a:prstGeom>
          <a:noFill/>
          <a:ln/>
        </p:spPr>
        <p:txBody>
          <a:bodyPr wrap="square" lIns="0" tIns="0" rIns="0" bIns="0" rtlCol="0" anchor="t"/>
          <a:lstStyle/>
          <a:p>
            <a:pPr marL="0" indent="0">
              <a:buNone/>
            </a:pPr>
            <a:r>
              <a:rPr lang="en-US" sz="1600" i="1" dirty="0">
                <a:solidFill>
                  <a:srgbClr val="7F7F7F"/>
                </a:solidFill>
                <a:latin typeface="Verdana" pitchFamily="34" charset="0"/>
                <a:ea typeface="Verdana" pitchFamily="34" charset="-122"/>
                <a:cs typeface="Verdana" pitchFamily="34" charset="-120"/>
              </a:rPr>
              <a:t>Nobody corrected or challenged me. </a:t>
            </a:r>
            <a:r>
              <a:rPr lang="en-US" sz="2600" dirty="0">
                <a:solidFill>
                  <a:srgbClr val="7F7F7F"/>
                </a:solidFill>
                <a:latin typeface="Verdana" pitchFamily="34" charset="0"/>
                <a:ea typeface="Verdana" pitchFamily="34" charset="-122"/>
                <a:cs typeface="Verdana" pitchFamily="34" charset="-120"/>
              </a:rPr>
              <a:t>🥺</a:t>
            </a:r>
            <a:endParaRPr lang="en-US" sz="2600" dirty="0"/>
          </a:p>
        </p:txBody>
      </p:sp>
      <p:sp>
        <p:nvSpPr>
          <p:cNvPr id="8" name="Shape 6"/>
          <p:cNvSpPr/>
          <p:nvPr/>
        </p:nvSpPr>
        <p:spPr>
          <a:xfrm>
            <a:off x="6309360" y="1783080"/>
            <a:ext cx="5303520" cy="3017520"/>
          </a:xfrm>
          <a:prstGeom prst="rect">
            <a:avLst/>
          </a:prstGeom>
          <a:solidFill>
            <a:srgbClr val="E3F2FC"/>
          </a:solidFill>
          <a:ln w="12700">
            <a:solidFill>
              <a:srgbClr val="E3F2FC"/>
            </a:solidFill>
            <a:prstDash val="solid"/>
          </a:ln>
        </p:spPr>
        <p:txBody>
          <a:bodyPr/>
          <a:lstStyle/>
          <a:p>
            <a:endParaRPr lang="en-US"/>
          </a:p>
        </p:txBody>
      </p:sp>
      <p:sp>
        <p:nvSpPr>
          <p:cNvPr id="9" name="Text 7"/>
          <p:cNvSpPr txBox="1"/>
          <p:nvPr/>
        </p:nvSpPr>
        <p:spPr>
          <a:xfrm>
            <a:off x="6629400" y="1965960"/>
            <a:ext cx="4663440" cy="411480"/>
          </a:xfrm>
          <a:prstGeom prst="rect">
            <a:avLst/>
          </a:prstGeom>
          <a:noFill/>
          <a:ln/>
        </p:spPr>
        <p:txBody>
          <a:bodyPr wrap="square" lIns="0" tIns="0" rIns="0" bIns="0" rtlCol="0" anchor="t"/>
          <a:lstStyle/>
          <a:p>
            <a:pPr marL="0" indent="0">
              <a:buNone/>
            </a:pPr>
            <a:r>
              <a:rPr lang="en-US" sz="2200" b="1" dirty="0">
                <a:solidFill>
                  <a:srgbClr val="1F6FA8"/>
                </a:solidFill>
                <a:latin typeface="Verdana" pitchFamily="34" charset="0"/>
                <a:ea typeface="Verdana" pitchFamily="34" charset="-122"/>
                <a:cs typeface="Verdana" pitchFamily="34" charset="-120"/>
              </a:rPr>
              <a:t>WHAT'S TRUE</a:t>
            </a:r>
            <a:endParaRPr lang="en-US" sz="2200" dirty="0"/>
          </a:p>
        </p:txBody>
      </p:sp>
      <p:sp>
        <p:nvSpPr>
          <p:cNvPr id="10" name="Text 8"/>
          <p:cNvSpPr txBox="1"/>
          <p:nvPr/>
        </p:nvSpPr>
        <p:spPr>
          <a:xfrm>
            <a:off x="6629400" y="2560320"/>
            <a:ext cx="4663440" cy="1463040"/>
          </a:xfrm>
          <a:prstGeom prst="rect">
            <a:avLst/>
          </a:prstGeom>
          <a:noFill/>
          <a:ln/>
        </p:spPr>
        <p:txBody>
          <a:bodyPr wrap="square" lIns="0" tIns="0" rIns="0" bIns="0" rtlCol="0" anchor="t"/>
          <a:lstStyle/>
          <a:p>
            <a:pPr marL="0" indent="0">
              <a:buNone/>
            </a:pPr>
            <a:r>
              <a:rPr lang="en-US" sz="2000" dirty="0">
                <a:solidFill>
                  <a:srgbClr val="000000"/>
                </a:solidFill>
                <a:latin typeface="Courier New" pitchFamily="34" charset="0"/>
                <a:ea typeface="Courier New" pitchFamily="34" charset="-122"/>
                <a:cs typeface="Courier New" pitchFamily="34" charset="-120"/>
              </a:rPr>
              <a:t>KerberosTime ::=</a:t>
            </a:r>
            <a:endParaRPr lang="en-US" sz="2000" dirty="0"/>
          </a:p>
          <a:p>
            <a:pPr marL="0" indent="0">
              <a:buNone/>
            </a:pPr>
            <a:r>
              <a:rPr lang="en-US" sz="2000" dirty="0">
                <a:solidFill>
                  <a:srgbClr val="000000"/>
                </a:solidFill>
                <a:latin typeface="Courier New" pitchFamily="34" charset="0"/>
                <a:ea typeface="Courier New" pitchFamily="34" charset="-122"/>
                <a:cs typeface="Courier New" pitchFamily="34" charset="-120"/>
              </a:rPr>
              <a:t>  GeneralizedTime</a:t>
            </a:r>
            <a:endParaRPr lang="en-US" sz="2000" dirty="0"/>
          </a:p>
          <a:p>
            <a:pPr marL="0" indent="0">
              <a:buNone/>
            </a:pPr>
            <a:r>
              <a:rPr lang="en-US" sz="2000" dirty="0">
                <a:solidFill>
                  <a:srgbClr val="000000"/>
                </a:solidFill>
                <a:latin typeface="Courier New" pitchFamily="34" charset="0"/>
                <a:ea typeface="Courier New" pitchFamily="34" charset="-122"/>
                <a:cs typeface="Courier New" pitchFamily="34" charset="-120"/>
              </a:rPr>
              <a:t> </a:t>
            </a:r>
            <a:endParaRPr lang="en-US" sz="2000" dirty="0"/>
          </a:p>
          <a:p>
            <a:pPr marL="0" indent="0">
              <a:buNone/>
            </a:pPr>
            <a:r>
              <a:rPr lang="en-US" sz="2000" b="1" dirty="0">
                <a:solidFill>
                  <a:srgbClr val="000000"/>
                </a:solidFill>
                <a:latin typeface="Courier New" pitchFamily="34" charset="0"/>
                <a:ea typeface="Courier New" pitchFamily="34" charset="-122"/>
                <a:cs typeface="Courier New" pitchFamily="34" charset="-120"/>
              </a:rPr>
              <a:t>YYYYMMDDHHMMSSZ</a:t>
            </a:r>
            <a:endParaRPr lang="en-US" sz="2000" dirty="0"/>
          </a:p>
        </p:txBody>
      </p:sp>
      <p:sp>
        <p:nvSpPr>
          <p:cNvPr id="11" name="Text 9"/>
          <p:cNvSpPr txBox="1"/>
          <p:nvPr/>
        </p:nvSpPr>
        <p:spPr>
          <a:xfrm>
            <a:off x="6629400" y="4023360"/>
            <a:ext cx="4663440" cy="457200"/>
          </a:xfrm>
          <a:prstGeom prst="rect">
            <a:avLst/>
          </a:prstGeom>
          <a:noFill/>
          <a:ln/>
        </p:spPr>
        <p:txBody>
          <a:bodyPr wrap="square" lIns="0" tIns="0" rIns="0" bIns="0" rtlCol="0" anchor="t"/>
          <a:lstStyle/>
          <a:p>
            <a:pPr marL="0" indent="0">
              <a:buNone/>
            </a:pPr>
            <a:r>
              <a:rPr lang="en-US" sz="1600" i="1" dirty="0">
                <a:solidFill>
                  <a:srgbClr val="7F7F7F"/>
                </a:solidFill>
                <a:latin typeface="Verdana" pitchFamily="34" charset="0"/>
                <a:ea typeface="Verdana" pitchFamily="34" charset="-122"/>
                <a:cs typeface="Verdana" pitchFamily="34" charset="-120"/>
              </a:rPr>
              <a:t>Not a 32-bit epoch counter. </a:t>
            </a:r>
            <a:r>
              <a:rPr lang="en-US" sz="2600" dirty="0">
                <a:solidFill>
                  <a:srgbClr val="7F7F7F"/>
                </a:solidFill>
                <a:latin typeface="Verdana" pitchFamily="34" charset="0"/>
                <a:ea typeface="Verdana" pitchFamily="34" charset="-122"/>
                <a:cs typeface="Verdana" pitchFamily="34" charset="-120"/>
              </a:rPr>
              <a:t>🙈</a:t>
            </a:r>
            <a:endParaRPr lang="en-US" sz="2600" dirty="0"/>
          </a:p>
        </p:txBody>
      </p:sp>
      <p:sp>
        <p:nvSpPr>
          <p:cNvPr id="12" name="Text 10"/>
          <p:cNvSpPr txBox="1"/>
          <p:nvPr/>
        </p:nvSpPr>
        <p:spPr>
          <a:xfrm>
            <a:off x="548640" y="5254210"/>
            <a:ext cx="11064240" cy="868680"/>
          </a:xfrm>
          <a:prstGeom prst="rect">
            <a:avLst/>
          </a:prstGeom>
          <a:noFill/>
          <a:ln/>
        </p:spPr>
        <p:txBody>
          <a:bodyPr wrap="square" lIns="0" tIns="0" rIns="0" bIns="0" rtlCol="0" anchor="ctr"/>
          <a:lstStyle/>
          <a:p>
            <a:pPr marL="0" indent="0" algn="ctr">
              <a:buNone/>
            </a:pPr>
            <a:r>
              <a:rPr lang="en-US" sz="1900" b="1" dirty="0">
                <a:solidFill>
                  <a:srgbClr val="000000"/>
                </a:solidFill>
                <a:latin typeface="Verdana" pitchFamily="34" charset="0"/>
                <a:ea typeface="Verdana" pitchFamily="34" charset="-122"/>
                <a:cs typeface="Verdana" pitchFamily="34" charset="-120"/>
              </a:rPr>
              <a:t>The Kerberos protocol is fine.</a:t>
            </a:r>
            <a:br>
              <a:rPr lang="en-US" sz="1900" b="1" dirty="0">
                <a:solidFill>
                  <a:srgbClr val="000000"/>
                </a:solidFill>
                <a:latin typeface="Verdana" pitchFamily="34" charset="0"/>
                <a:ea typeface="Verdana" pitchFamily="34" charset="-122"/>
                <a:cs typeface="Verdana" pitchFamily="34" charset="-120"/>
              </a:rPr>
            </a:br>
            <a:endParaRPr lang="en-US" sz="1900" b="1" dirty="0">
              <a:solidFill>
                <a:srgbClr val="000000"/>
              </a:solidFill>
              <a:latin typeface="Verdana" pitchFamily="34" charset="0"/>
              <a:ea typeface="Verdana" pitchFamily="34" charset="-122"/>
              <a:cs typeface="Verdana" pitchFamily="34" charset="-120"/>
            </a:endParaRPr>
          </a:p>
          <a:p>
            <a:pPr marL="0" indent="0" algn="ctr">
              <a:buNone/>
            </a:pPr>
            <a:r>
              <a:rPr lang="en-US" sz="1900" b="1" dirty="0">
                <a:solidFill>
                  <a:srgbClr val="000000"/>
                </a:solidFill>
                <a:latin typeface="Verdana" pitchFamily="34" charset="0"/>
                <a:ea typeface="Verdana" pitchFamily="34" charset="-122"/>
                <a:cs typeface="Verdana" pitchFamily="34" charset="-120"/>
              </a:rPr>
              <a:t>The problems live where implementations </a:t>
            </a:r>
            <a:r>
              <a:rPr lang="en-US" sz="1900" b="1" i="1" dirty="0">
                <a:solidFill>
                  <a:srgbClr val="000000"/>
                </a:solidFill>
                <a:latin typeface="Verdana" pitchFamily="34" charset="0"/>
                <a:ea typeface="Verdana" pitchFamily="34" charset="-122"/>
                <a:cs typeface="Verdana" pitchFamily="34" charset="-120"/>
              </a:rPr>
              <a:t>translate</a:t>
            </a:r>
          </a:p>
          <a:p>
            <a:pPr marL="0" indent="0" algn="ctr">
              <a:buNone/>
            </a:pPr>
            <a:r>
              <a:rPr lang="en-US" sz="1900" b="1" dirty="0">
                <a:solidFill>
                  <a:srgbClr val="000000"/>
                </a:solidFill>
                <a:latin typeface="Verdana" pitchFamily="34" charset="0"/>
                <a:ea typeface="Verdana" pitchFamily="34" charset="-122"/>
                <a:cs typeface="Verdana" pitchFamily="34" charset="-120"/>
              </a:rPr>
              <a:t>that timestamp into their own native time representation.</a:t>
            </a:r>
            <a:endParaRPr lang="en-US" sz="1900" dirty="0"/>
          </a:p>
        </p:txBody>
      </p:sp>
      <p:sp>
        <p:nvSpPr>
          <p:cNvPr id="13" name="Shape 11"/>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4" name="Text 12"/>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5" name="Text 13"/>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16" name="Text 14"/>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5">
    <p:bg>
      <p:bgPr>
        <a:solidFill>
          <a:srgbClr val="000000"/>
        </a:solidFill>
        <a:effectLst/>
      </p:bgPr>
    </p:bg>
    <p:spTree>
      <p:nvGrpSpPr>
        <p:cNvPr id="1" name=""/>
        <p:cNvGrpSpPr/>
        <p:nvPr/>
      </p:nvGrpSpPr>
      <p:grpSpPr>
        <a:xfrm>
          <a:off x="0" y="0"/>
          <a:ext cx="0" cy="0"/>
          <a:chOff x="0" y="0"/>
          <a:chExt cx="0" cy="0"/>
        </a:xfrm>
      </p:grpSpPr>
      <p:sp>
        <p:nvSpPr>
          <p:cNvPr id="2" name="Text 0"/>
          <p:cNvSpPr txBox="1"/>
          <p:nvPr/>
        </p:nvSpPr>
        <p:spPr>
          <a:xfrm>
            <a:off x="365760" y="2377440"/>
            <a:ext cx="11457432" cy="1463040"/>
          </a:xfrm>
          <a:prstGeom prst="rect">
            <a:avLst/>
          </a:prstGeom>
          <a:noFill/>
          <a:ln/>
        </p:spPr>
        <p:txBody>
          <a:bodyPr wrap="square" lIns="0" tIns="0" rIns="0" bIns="0" rtlCol="0" anchor="ctr"/>
          <a:lstStyle/>
          <a:p>
            <a:pPr marL="0" indent="0" algn="ctr">
              <a:buNone/>
            </a:pPr>
            <a:r>
              <a:rPr lang="en-US" sz="8400" b="1" dirty="0">
                <a:solidFill>
                  <a:srgbClr val="FFFFFF"/>
                </a:solidFill>
                <a:latin typeface="Courier New" pitchFamily="34" charset="0"/>
                <a:ea typeface="Courier New" pitchFamily="34" charset="-122"/>
                <a:cs typeface="Courier New" pitchFamily="34" charset="-120"/>
              </a:rPr>
              <a:t>20370913024805Z</a:t>
            </a:r>
            <a:endParaRPr lang="en-US" sz="8400" dirty="0"/>
          </a:p>
        </p:txBody>
      </p:sp>
      <p:sp>
        <p:nvSpPr>
          <p:cNvPr id="3" name="Shape 1"/>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4" name="Text 2"/>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5" name="Text 3"/>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 Darley - 2026 -</a:t>
            </a:r>
            <a:endParaRPr lang="en-US" sz="1000" dirty="0"/>
          </a:p>
        </p:txBody>
      </p:sp>
      <p:sp>
        <p:nvSpPr>
          <p:cNvPr id="6" name="Text 4"/>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FFFFFF"/>
                </a:solidFill>
                <a:latin typeface="Verdana" pitchFamily="34" charset="0"/>
                <a:ea typeface="Verdana" pitchFamily="34" charset="-122"/>
                <a:cs typeface="Verdana"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79120" y="128016"/>
            <a:ext cx="11064240" cy="731520"/>
          </a:xfrm>
          <a:prstGeom prst="rect">
            <a:avLst/>
          </a:prstGeom>
          <a:noFill/>
          <a:ln/>
        </p:spPr>
        <p:txBody>
          <a:bodyPr wrap="square" lIns="0" tIns="0" rIns="0" bIns="0" rtlCol="0" anchor="ctr"/>
          <a:lstStyle/>
          <a:p>
            <a:pPr marL="0" indent="0" algn="l">
              <a:buNone/>
            </a:pPr>
            <a:r>
              <a:rPr lang="en-US" sz="3000" b="1" dirty="0">
                <a:solidFill>
                  <a:srgbClr val="59BCF2"/>
                </a:solidFill>
                <a:latin typeface="Verdana" pitchFamily="34" charset="0"/>
                <a:ea typeface="Verdana" pitchFamily="34" charset="-122"/>
                <a:cs typeface="Verdana" pitchFamily="34" charset="-120"/>
              </a:rPr>
              <a:t>Windows Kerberos' representation of “never”</a:t>
            </a:r>
            <a:endParaRPr lang="en-US" sz="3000" dirty="0"/>
          </a:p>
        </p:txBody>
      </p:sp>
      <p:sp>
        <p:nvSpPr>
          <p:cNvPr id="3" name="Text 1"/>
          <p:cNvSpPr txBox="1"/>
          <p:nvPr/>
        </p:nvSpPr>
        <p:spPr>
          <a:xfrm>
            <a:off x="935019" y="837457"/>
            <a:ext cx="10352442" cy="731520"/>
          </a:xfrm>
          <a:prstGeom prst="rect">
            <a:avLst/>
          </a:prstGeom>
          <a:noFill/>
          <a:ln/>
        </p:spPr>
        <p:txBody>
          <a:bodyPr wrap="square" lIns="0" tIns="0" rIns="0" bIns="0" rtlCol="0" anchor="t"/>
          <a:lstStyle/>
          <a:p>
            <a:pPr marL="0" indent="0">
              <a:buNone/>
            </a:pPr>
            <a:r>
              <a:rPr lang="en-US" sz="3800" b="1" dirty="0">
                <a:solidFill>
                  <a:srgbClr val="E69138"/>
                </a:solidFill>
                <a:latin typeface="Verdana" pitchFamily="34" charset="0"/>
                <a:ea typeface="Verdana" pitchFamily="34" charset="-122"/>
                <a:cs typeface="Verdana" pitchFamily="34" charset="-120"/>
              </a:rPr>
              <a:t>13 September 2037 02:48:05 UTC</a:t>
            </a:r>
          </a:p>
          <a:p>
            <a:pPr marL="0" indent="0">
              <a:buNone/>
            </a:pPr>
            <a:endParaRPr lang="en-US" sz="3800" b="1" dirty="0">
              <a:solidFill>
                <a:srgbClr val="E69138"/>
              </a:solidFill>
              <a:latin typeface="Verdana" pitchFamily="34" charset="0"/>
              <a:ea typeface="Verdana" pitchFamily="34" charset="-122"/>
              <a:cs typeface="Verdana" pitchFamily="34" charset="-120"/>
            </a:endParaRPr>
          </a:p>
          <a:p>
            <a:pPr marL="0" indent="0">
              <a:buNone/>
            </a:pPr>
            <a:endParaRPr lang="en-US" sz="3800" dirty="0"/>
          </a:p>
        </p:txBody>
      </p:sp>
      <p:sp>
        <p:nvSpPr>
          <p:cNvPr id="10" name="Shape 8"/>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1" name="Text 9"/>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2" name="Text 10"/>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13" name="Text 11"/>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4</a:t>
            </a:r>
            <a:endParaRPr lang="en-US" sz="1000" dirty="0"/>
          </a:p>
        </p:txBody>
      </p:sp>
      <p:pic>
        <p:nvPicPr>
          <p:cNvPr id="14" name="Picture 13" descr="6a37ecc8-image.jpg"/>
          <p:cNvPicPr>
            <a:picLocks noChangeAspect="1"/>
          </p:cNvPicPr>
          <p:nvPr/>
        </p:nvPicPr>
        <p:blipFill>
          <a:blip r:embed="rId3"/>
          <a:stretch>
            <a:fillRect/>
          </a:stretch>
        </p:blipFill>
        <p:spPr>
          <a:xfrm>
            <a:off x="3909118" y="1627248"/>
            <a:ext cx="4373766" cy="4434840"/>
          </a:xfrm>
          <a:prstGeom prst="rect">
            <a:avLst/>
          </a:prstGeom>
          <a:ln w="9525">
            <a:solidFill>
              <a:srgbClr val="A6A6A6"/>
            </a:solidFill>
          </a:ln>
        </p:spPr>
      </p:pic>
      <p:sp>
        <p:nvSpPr>
          <p:cNvPr id="15" name="TextBox 14"/>
          <p:cNvSpPr txBox="1"/>
          <p:nvPr/>
        </p:nvSpPr>
        <p:spPr>
          <a:xfrm>
            <a:off x="3764281" y="6135239"/>
            <a:ext cx="4663440" cy="153888"/>
          </a:xfrm>
          <a:prstGeom prst="rect">
            <a:avLst/>
          </a:prstGeom>
          <a:noFill/>
        </p:spPr>
        <p:txBody>
          <a:bodyPr wrap="square" lIns="0" tIns="0" rIns="0" bIns="0" anchor="t">
            <a:spAutoFit/>
          </a:bodyPr>
          <a:lstStyle/>
          <a:p>
            <a:pPr algn="ctr"/>
            <a:r>
              <a:rPr lang="en-US" sz="1000" b="0" i="0" dirty="0">
                <a:solidFill>
                  <a:srgbClr val="7F7F7F"/>
                </a:solidFill>
                <a:latin typeface="Verdana"/>
              </a:rPr>
              <a:t>Steve Syfuhs, Microsoft, on X</a:t>
            </a:r>
            <a:r>
              <a:rPr sz="1000" b="0" i="0" dirty="0">
                <a:solidFill>
                  <a:srgbClr val="7F7F7F"/>
                </a:solidFill>
                <a:latin typeface="Verdana"/>
              </a:rPr>
              <a:t>, via Olaf Hartong's FalconForce</a:t>
            </a:r>
            <a:r>
              <a:rPr lang="en-US" sz="1000" dirty="0">
                <a:solidFill>
                  <a:srgbClr val="7F7F7F"/>
                </a:solidFill>
                <a:latin typeface="Verdana"/>
              </a:rPr>
              <a:t> article</a:t>
            </a:r>
            <a:endParaRPr sz="1000" b="0" i="0" dirty="0">
              <a:solidFill>
                <a:srgbClr val="7F7F7F"/>
              </a:solidFill>
              <a:latin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3467100" y="208876"/>
            <a:ext cx="5257800" cy="731520"/>
          </a:xfrm>
          <a:prstGeom prst="rect">
            <a:avLst/>
          </a:prstGeom>
          <a:noFill/>
          <a:ln/>
        </p:spPr>
        <p:txBody>
          <a:bodyPr wrap="square" lIns="0" tIns="0" rIns="0" bIns="0" rtlCol="0" anchor="ctr"/>
          <a:lstStyle/>
          <a:p>
            <a:pPr marL="0" indent="0" algn="l">
              <a:buNone/>
            </a:pPr>
            <a:r>
              <a:rPr lang="en-US" sz="3600" b="1" dirty="0">
                <a:solidFill>
                  <a:srgbClr val="59BCF2"/>
                </a:solidFill>
                <a:latin typeface="Verdana" pitchFamily="34" charset="0"/>
                <a:ea typeface="Verdana" pitchFamily="34" charset="-122"/>
                <a:cs typeface="Verdana" pitchFamily="34" charset="-120"/>
              </a:rPr>
              <a:t>Hiding in plain sight</a:t>
            </a:r>
            <a:endParaRPr lang="en-US" sz="3600" dirty="0"/>
          </a:p>
        </p:txBody>
      </p:sp>
      <p:sp>
        <p:nvSpPr>
          <p:cNvPr id="3" name="Text 1"/>
          <p:cNvSpPr txBox="1"/>
          <p:nvPr/>
        </p:nvSpPr>
        <p:spPr>
          <a:xfrm>
            <a:off x="2771976" y="5800320"/>
            <a:ext cx="6300396" cy="514143"/>
          </a:xfrm>
          <a:prstGeom prst="rect">
            <a:avLst/>
          </a:prstGeom>
          <a:noFill/>
          <a:ln/>
        </p:spPr>
        <p:txBody>
          <a:bodyPr wrap="square" lIns="0" tIns="0" rIns="0" bIns="0" rtlCol="0" anchor="ctr"/>
          <a:lstStyle/>
          <a:p>
            <a:pPr marL="0" indent="0" algn="l">
              <a:buNone/>
            </a:pPr>
            <a:r>
              <a:rPr lang="en-US" sz="1700" i="1" dirty="0">
                <a:solidFill>
                  <a:srgbClr val="000000"/>
                </a:solidFill>
                <a:highlight>
                  <a:srgbClr val="FFFF99"/>
                </a:highlight>
                <a:latin typeface="Verdana" pitchFamily="34" charset="0"/>
                <a:ea typeface="Verdana" pitchFamily="34" charset="-122"/>
                <a:cs typeface="Verdana" pitchFamily="34" charset="-120"/>
              </a:rPr>
              <a:t>Chosen to fit inside Unix 32-bit time, for interoperability.</a:t>
            </a:r>
            <a:endParaRPr lang="en-US" sz="1700" dirty="0"/>
          </a:p>
        </p:txBody>
      </p:sp>
      <p:sp>
        <p:nvSpPr>
          <p:cNvPr id="27" name="Shape 25"/>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28" name="Text 26"/>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29" name="Text 27"/>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30" name="Text 28"/>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5</a:t>
            </a:r>
            <a:endParaRPr lang="en-US" sz="1000" dirty="0"/>
          </a:p>
        </p:txBody>
      </p:sp>
      <p:sp>
        <p:nvSpPr>
          <p:cNvPr id="32" name="TextBox 31">
            <a:extLst>
              <a:ext uri="{FF2B5EF4-FFF2-40B4-BE49-F238E27FC236}">
                <a16:creationId xmlns:a16="http://schemas.microsoft.com/office/drawing/2014/main" id="{8D2965CB-DDE5-B7B1-4568-7111D8514748}"/>
              </a:ext>
            </a:extLst>
          </p:cNvPr>
          <p:cNvSpPr txBox="1"/>
          <p:nvPr/>
        </p:nvSpPr>
        <p:spPr>
          <a:xfrm>
            <a:off x="3147060" y="4337668"/>
            <a:ext cx="5897880" cy="446276"/>
          </a:xfrm>
          <a:prstGeom prst="rect">
            <a:avLst/>
          </a:prstGeom>
          <a:noFill/>
        </p:spPr>
        <p:txBody>
          <a:bodyPr wrap="square" rtlCol="0">
            <a:spAutoFit/>
          </a:bodyPr>
          <a:lstStyle/>
          <a:p>
            <a:pPr algn="ctr"/>
            <a:r>
              <a:rPr lang="en-US" sz="1400" b="1" dirty="0">
                <a:latin typeface="Verdana" panose="020B0604030504040204" pitchFamily="34" charset="0"/>
                <a:ea typeface="Verdana" panose="020B0604030504040204" pitchFamily="34" charset="0"/>
                <a:cs typeface="Verdana" panose="020B0604030504040204" pitchFamily="34" charset="0"/>
              </a:rPr>
              <a:t>TGS-REQ captured 20 Dec 2004, domain W2K3</a:t>
            </a:r>
          </a:p>
          <a:p>
            <a:r>
              <a:rPr lang="en-US" sz="900" dirty="0">
                <a:latin typeface="Verdana" panose="020B0604030504040204" pitchFamily="34" charset="0"/>
                <a:ea typeface="Verdana" panose="020B0604030504040204" pitchFamily="34" charset="0"/>
                <a:cs typeface="Verdana" panose="020B0604030504040204" pitchFamily="34" charset="0"/>
              </a:rPr>
              <a:t>(Packet decode: EventHelix, eventhelix.com/RealtimeMantra/Networking/ldap/details/8.htm)</a:t>
            </a:r>
          </a:p>
        </p:txBody>
      </p:sp>
      <p:sp>
        <p:nvSpPr>
          <p:cNvPr id="33" name="TextBox 32"/>
          <p:cNvSpPr txBox="1"/>
          <p:nvPr/>
        </p:nvSpPr>
        <p:spPr>
          <a:xfrm>
            <a:off x="3293274" y="5020530"/>
            <a:ext cx="5257800" cy="707886"/>
          </a:xfrm>
          <a:prstGeom prst="rect">
            <a:avLst/>
          </a:prstGeom>
          <a:noFill/>
        </p:spPr>
        <p:txBody>
          <a:bodyPr wrap="square" lIns="0" tIns="0" rIns="0" bIns="0" anchor="t">
            <a:spAutoFit/>
          </a:bodyPr>
          <a:lstStyle/>
          <a:p>
            <a:pPr>
              <a:spcAft>
                <a:spcPts val="400"/>
              </a:spcAft>
            </a:pPr>
            <a:r>
              <a:rPr sz="2000" b="0" dirty="0">
                <a:solidFill>
                  <a:srgbClr val="000000"/>
                </a:solidFill>
                <a:latin typeface="Verdana"/>
              </a:rPr>
              <a:t>Pre-22H2 Windows clients ask for tickets valid until</a:t>
            </a:r>
            <a:r>
              <a:rPr lang="en-US" sz="2000" b="0" dirty="0">
                <a:solidFill>
                  <a:srgbClr val="000000"/>
                </a:solidFill>
                <a:latin typeface="Verdana"/>
              </a:rPr>
              <a:t> </a:t>
            </a:r>
            <a:r>
              <a:rPr sz="2600" b="1" dirty="0">
                <a:solidFill>
                  <a:srgbClr val="E69138"/>
                </a:solidFill>
                <a:latin typeface="Verdana"/>
              </a:rPr>
              <a:t>13 September 2037.</a:t>
            </a:r>
          </a:p>
        </p:txBody>
      </p:sp>
      <p:pic>
        <p:nvPicPr>
          <p:cNvPr id="35" name="Picture 34" descr="ev_eh2004.png"/>
          <p:cNvPicPr>
            <a:picLocks noChangeAspect="1"/>
          </p:cNvPicPr>
          <p:nvPr/>
        </p:nvPicPr>
        <p:blipFill>
          <a:blip r:embed="rId3"/>
          <a:stretch>
            <a:fillRect/>
          </a:stretch>
        </p:blipFill>
        <p:spPr>
          <a:xfrm>
            <a:off x="1711300" y="1112157"/>
            <a:ext cx="8769400" cy="3127608"/>
          </a:xfrm>
          <a:prstGeom prst="rect">
            <a:avLst/>
          </a:prstGeom>
          <a:ln w="9525">
            <a:solidFill>
              <a:srgbClr val="A6A6A6"/>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lgn="ctr">
              <a:buNone/>
            </a:pPr>
            <a:r>
              <a:rPr lang="en-US" sz="3000" b="1" dirty="0">
                <a:solidFill>
                  <a:srgbClr val="59BCF2"/>
                </a:solidFill>
                <a:latin typeface="Verdana" pitchFamily="34" charset="0"/>
                <a:ea typeface="Verdana" pitchFamily="34" charset="-122"/>
                <a:cs typeface="Verdana" pitchFamily="34" charset="-120"/>
              </a:rPr>
              <a:t>In 2037 “never” stops being in the future</a:t>
            </a:r>
            <a:endParaRPr lang="en-US" sz="3000" dirty="0"/>
          </a:p>
        </p:txBody>
      </p:sp>
      <p:sp>
        <p:nvSpPr>
          <p:cNvPr id="3" name="Text 1"/>
          <p:cNvSpPr txBox="1"/>
          <p:nvPr/>
        </p:nvSpPr>
        <p:spPr>
          <a:xfrm>
            <a:off x="548640" y="1234440"/>
            <a:ext cx="6309360" cy="548640"/>
          </a:xfrm>
          <a:prstGeom prst="rect">
            <a:avLst/>
          </a:prstGeom>
          <a:noFill/>
          <a:ln/>
        </p:spPr>
        <p:txBody>
          <a:bodyPr wrap="square" lIns="0" tIns="0" rIns="0" bIns="0" rtlCol="0" anchor="t"/>
          <a:lstStyle/>
          <a:p>
            <a:pPr marL="0" indent="0">
              <a:buNone/>
            </a:pPr>
            <a:r>
              <a:rPr lang="en-US" sz="2600" b="1" dirty="0">
                <a:solidFill>
                  <a:srgbClr val="E69138"/>
                </a:solidFill>
                <a:latin typeface="Verdana" pitchFamily="34" charset="0"/>
                <a:ea typeface="Verdana" pitchFamily="34" charset="-122"/>
                <a:cs typeface="Verdana" pitchFamily="34" charset="-120"/>
              </a:rPr>
              <a:t>13 Sep 2037 · ~02:48:05 UTC</a:t>
            </a:r>
            <a:endParaRPr lang="en-US" sz="2600" dirty="0"/>
          </a:p>
        </p:txBody>
      </p:sp>
      <p:sp>
        <p:nvSpPr>
          <p:cNvPr id="4" name="Text 2"/>
          <p:cNvSpPr txBox="1"/>
          <p:nvPr/>
        </p:nvSpPr>
        <p:spPr>
          <a:xfrm>
            <a:off x="548640" y="1828800"/>
            <a:ext cx="6309360" cy="822960"/>
          </a:xfrm>
          <a:prstGeom prst="rect">
            <a:avLst/>
          </a:prstGeom>
          <a:noFill/>
          <a:ln/>
        </p:spPr>
        <p:txBody>
          <a:bodyPr wrap="square" lIns="0" tIns="0" rIns="0" bIns="0" rtlCol="0" anchor="t"/>
          <a:lstStyle/>
          <a:p>
            <a:pPr marL="0" indent="0">
              <a:buNone/>
            </a:pPr>
            <a:r>
              <a:rPr lang="en-US" sz="1600" dirty="0">
                <a:solidFill>
                  <a:srgbClr val="000000"/>
                </a:solidFill>
                <a:latin typeface="Verdana" pitchFamily="34" charset="0"/>
                <a:ea typeface="Verdana" pitchFamily="34" charset="-122"/>
                <a:cs typeface="Verdana" pitchFamily="34" charset="-120"/>
              </a:rPr>
              <a:t>Server 2019: domain logon and Group Policy fail. Server 2022 reproduces it. (Public report, March 2022.)</a:t>
            </a:r>
            <a:endParaRPr lang="en-US" sz="1600" dirty="0"/>
          </a:p>
        </p:txBody>
      </p:sp>
      <p:sp>
        <p:nvSpPr>
          <p:cNvPr id="5" name="Shape 3"/>
          <p:cNvSpPr/>
          <p:nvPr/>
        </p:nvSpPr>
        <p:spPr>
          <a:xfrm>
            <a:off x="548640" y="2788920"/>
            <a:ext cx="6309360" cy="1051560"/>
          </a:xfrm>
          <a:prstGeom prst="rect">
            <a:avLst/>
          </a:prstGeom>
          <a:solidFill>
            <a:srgbClr val="F2F2F2"/>
          </a:solidFill>
          <a:ln w="12700">
            <a:solidFill>
              <a:srgbClr val="F2F2F2"/>
            </a:solidFill>
            <a:prstDash val="solid"/>
          </a:ln>
        </p:spPr>
        <p:txBody>
          <a:bodyPr/>
          <a:lstStyle/>
          <a:p>
            <a:endParaRPr lang="en-US"/>
          </a:p>
        </p:txBody>
      </p:sp>
      <p:sp>
        <p:nvSpPr>
          <p:cNvPr id="6" name="Text 4"/>
          <p:cNvSpPr txBox="1"/>
          <p:nvPr/>
        </p:nvSpPr>
        <p:spPr>
          <a:xfrm>
            <a:off x="777240" y="2852928"/>
            <a:ext cx="5852160" cy="502920"/>
          </a:xfrm>
          <a:prstGeom prst="rect">
            <a:avLst/>
          </a:prstGeom>
          <a:noFill/>
          <a:ln/>
        </p:spPr>
        <p:txBody>
          <a:bodyPr wrap="square" lIns="0" tIns="0" rIns="0" bIns="0" rtlCol="0" anchor="ctr"/>
          <a:lstStyle/>
          <a:p>
            <a:pPr marL="0" indent="0">
              <a:buNone/>
            </a:pPr>
            <a:r>
              <a:rPr lang="en-US" sz="1500" b="1" i="1" dirty="0">
                <a:solidFill>
                  <a:srgbClr val="000000"/>
                </a:solidFill>
                <a:latin typeface="Verdana" pitchFamily="34" charset="0"/>
                <a:ea typeface="Verdana" pitchFamily="34" charset="-122"/>
                <a:cs typeface="Verdana" pitchFamily="34" charset="-120"/>
              </a:rPr>
              <a:t>“We are quite concerned about the 2037 limit”</a:t>
            </a:r>
            <a:endParaRPr lang="en-US" sz="1500" dirty="0"/>
          </a:p>
        </p:txBody>
      </p:sp>
      <p:sp>
        <p:nvSpPr>
          <p:cNvPr id="7" name="Text 5"/>
          <p:cNvSpPr txBox="1"/>
          <p:nvPr/>
        </p:nvSpPr>
        <p:spPr>
          <a:xfrm>
            <a:off x="777240" y="3355848"/>
            <a:ext cx="5852160" cy="365760"/>
          </a:xfrm>
          <a:prstGeom prst="rect">
            <a:avLst/>
          </a:prstGeom>
          <a:noFill/>
          <a:ln/>
        </p:spPr>
        <p:txBody>
          <a:bodyPr wrap="square" lIns="0" tIns="0" rIns="0" bIns="0" rtlCol="0" anchor="t"/>
          <a:lstStyle/>
          <a:p>
            <a:pPr marL="0" indent="0">
              <a:buNone/>
            </a:pPr>
            <a:r>
              <a:rPr lang="en-US" sz="1200" dirty="0">
                <a:solidFill>
                  <a:srgbClr val="7F7F7F"/>
                </a:solidFill>
                <a:latin typeface="Verdana" pitchFamily="34" charset="0"/>
                <a:ea typeface="Verdana" pitchFamily="34" charset="-122"/>
                <a:cs typeface="Verdana" pitchFamily="34" charset="-120"/>
              </a:rPr>
              <a:t>— Microsoft, TechCommunity, February 2025</a:t>
            </a:r>
            <a:endParaRPr lang="en-US" sz="1200" dirty="0"/>
          </a:p>
        </p:txBody>
      </p:sp>
      <p:sp>
        <p:nvSpPr>
          <p:cNvPr id="8" name="Shape 6"/>
          <p:cNvSpPr/>
          <p:nvPr/>
        </p:nvSpPr>
        <p:spPr>
          <a:xfrm>
            <a:off x="548640" y="4023360"/>
            <a:ext cx="6309360" cy="1005840"/>
          </a:xfrm>
          <a:prstGeom prst="rect">
            <a:avLst/>
          </a:prstGeom>
          <a:solidFill>
            <a:srgbClr val="E3F2FC"/>
          </a:solidFill>
          <a:ln w="12700">
            <a:solidFill>
              <a:srgbClr val="E3F2FC"/>
            </a:solidFill>
            <a:prstDash val="solid"/>
          </a:ln>
        </p:spPr>
        <p:txBody>
          <a:bodyPr/>
          <a:lstStyle/>
          <a:p>
            <a:endParaRPr lang="en-US"/>
          </a:p>
        </p:txBody>
      </p:sp>
      <p:sp>
        <p:nvSpPr>
          <p:cNvPr id="9" name="Text 7"/>
          <p:cNvSpPr txBox="1"/>
          <p:nvPr/>
        </p:nvSpPr>
        <p:spPr>
          <a:xfrm>
            <a:off x="777240" y="4087368"/>
            <a:ext cx="5852160" cy="868680"/>
          </a:xfrm>
          <a:prstGeom prst="rect">
            <a:avLst/>
          </a:prstGeom>
          <a:noFill/>
          <a:ln/>
        </p:spPr>
        <p:txBody>
          <a:bodyPr wrap="square" lIns="0" tIns="0" rIns="0" bIns="0" rtlCol="0" anchor="ctr"/>
          <a:lstStyle/>
          <a:p>
            <a:pPr marL="0" indent="0">
              <a:buNone/>
            </a:pPr>
            <a:r>
              <a:rPr lang="en-US" sz="1500" b="1" dirty="0">
                <a:solidFill>
                  <a:srgbClr val="1F3A4D"/>
                </a:solidFill>
                <a:latin typeface="Verdana" pitchFamily="34" charset="0"/>
                <a:ea typeface="Verdana" pitchFamily="34" charset="-122"/>
                <a:cs typeface="Verdana" pitchFamily="34" charset="-120"/>
              </a:rPr>
              <a:t>Steve Syfuhs (Microsoft) confirmed to me that this is a real pre-Server 2025 boundary.</a:t>
            </a:r>
            <a:endParaRPr lang="en-US" sz="1500" dirty="0"/>
          </a:p>
        </p:txBody>
      </p:sp>
      <p:sp>
        <p:nvSpPr>
          <p:cNvPr id="13" name="Shape 11"/>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4" name="Text 12"/>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5" name="Text 13"/>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16" name="Text 14"/>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6</a:t>
            </a:r>
            <a:endParaRPr lang="en-US" sz="1000" dirty="0"/>
          </a:p>
        </p:txBody>
      </p:sp>
      <p:pic>
        <p:nvPicPr>
          <p:cNvPr id="17" name="Picture 16" descr="ev_s2019_main.png"/>
          <p:cNvPicPr>
            <a:picLocks noChangeAspect="1"/>
          </p:cNvPicPr>
          <p:nvPr/>
        </p:nvPicPr>
        <p:blipFill>
          <a:blip r:embed="rId3"/>
          <a:stretch>
            <a:fillRect/>
          </a:stretch>
        </p:blipFill>
        <p:spPr>
          <a:xfrm>
            <a:off x="7223760" y="1597773"/>
            <a:ext cx="4389120" cy="3616732"/>
          </a:xfrm>
          <a:prstGeom prst="rect">
            <a:avLst/>
          </a:prstGeom>
          <a:ln w="9525">
            <a:solidFill>
              <a:srgbClr val="A6A6A6"/>
            </a:solidFill>
          </a:ln>
        </p:spPr>
      </p:pic>
      <p:sp>
        <p:nvSpPr>
          <p:cNvPr id="18" name="TextBox 17"/>
          <p:cNvSpPr txBox="1"/>
          <p:nvPr/>
        </p:nvSpPr>
        <p:spPr>
          <a:xfrm>
            <a:off x="7223760" y="5287658"/>
            <a:ext cx="4389120" cy="153888"/>
          </a:xfrm>
          <a:prstGeom prst="rect">
            <a:avLst/>
          </a:prstGeom>
          <a:noFill/>
        </p:spPr>
        <p:txBody>
          <a:bodyPr wrap="square" lIns="0" tIns="0" rIns="0" bIns="0" anchor="t">
            <a:spAutoFit/>
          </a:bodyPr>
          <a:lstStyle/>
          <a:p>
            <a:pPr algn="ctr"/>
            <a:r>
              <a:rPr sz="1000" b="0" i="0" dirty="0">
                <a:solidFill>
                  <a:srgbClr val="7F7F7F"/>
                </a:solidFill>
                <a:latin typeface="Verdana"/>
              </a:rPr>
              <a:t>Microsoft Q&amp;A · posted </a:t>
            </a:r>
            <a:r>
              <a:rPr lang="en-US" sz="1000" b="0" i="0" dirty="0">
                <a:solidFill>
                  <a:srgbClr val="7F7F7F"/>
                </a:solidFill>
                <a:latin typeface="Verdana"/>
              </a:rPr>
              <a:t>Mar </a:t>
            </a:r>
            <a:r>
              <a:rPr sz="1000" b="0" i="0" dirty="0">
                <a:solidFill>
                  <a:srgbClr val="7F7F7F"/>
                </a:solidFill>
                <a:latin typeface="Verdana"/>
              </a:rPr>
              <a:t>2022 · captured Sep 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248324"/>
            <a:ext cx="11064240" cy="731520"/>
          </a:xfrm>
          <a:prstGeom prst="rect">
            <a:avLst/>
          </a:prstGeom>
          <a:noFill/>
          <a:ln/>
        </p:spPr>
        <p:txBody>
          <a:bodyPr wrap="square" lIns="0" tIns="0" rIns="0" bIns="0" rtlCol="0" anchor="ctr"/>
          <a:lstStyle/>
          <a:p>
            <a:pPr marL="0" indent="0" algn="ctr">
              <a:buNone/>
            </a:pPr>
            <a:r>
              <a:rPr lang="en-US" sz="3000" b="1" dirty="0">
                <a:solidFill>
                  <a:srgbClr val="59BCF2"/>
                </a:solidFill>
                <a:latin typeface="Verdana" pitchFamily="34" charset="0"/>
                <a:ea typeface="Verdana" pitchFamily="34" charset="-122"/>
                <a:cs typeface="Verdana" pitchFamily="34" charset="-120"/>
              </a:rPr>
              <a:t>Moving “never”: 2037 → 2100</a:t>
            </a:r>
            <a:endParaRPr lang="en-US" sz="3000" dirty="0"/>
          </a:p>
        </p:txBody>
      </p:sp>
      <p:sp>
        <p:nvSpPr>
          <p:cNvPr id="4" name="Shape 2"/>
          <p:cNvSpPr/>
          <p:nvPr/>
        </p:nvSpPr>
        <p:spPr>
          <a:xfrm>
            <a:off x="731520" y="4486991"/>
            <a:ext cx="10698480" cy="0"/>
          </a:xfrm>
          <a:prstGeom prst="line">
            <a:avLst/>
          </a:prstGeom>
          <a:noFill/>
          <a:ln w="31750">
            <a:solidFill>
              <a:srgbClr val="000000"/>
            </a:solidFill>
            <a:prstDash val="solid"/>
          </a:ln>
        </p:spPr>
        <p:txBody>
          <a:bodyPr/>
          <a:lstStyle/>
          <a:p>
            <a:endParaRPr lang="en-US"/>
          </a:p>
        </p:txBody>
      </p:sp>
      <p:sp>
        <p:nvSpPr>
          <p:cNvPr id="5" name="Text 3"/>
          <p:cNvSpPr txBox="1"/>
          <p:nvPr/>
        </p:nvSpPr>
        <p:spPr>
          <a:xfrm>
            <a:off x="6446520" y="4194383"/>
            <a:ext cx="457200" cy="548640"/>
          </a:xfrm>
          <a:prstGeom prst="rect">
            <a:avLst/>
          </a:prstGeom>
          <a:noFill/>
          <a:ln/>
        </p:spPr>
        <p:txBody>
          <a:bodyPr wrap="square" lIns="0" tIns="0" rIns="0" bIns="0" rtlCol="0" anchor="ctr"/>
          <a:lstStyle/>
          <a:p>
            <a:pPr marL="0" indent="0" algn="ctr">
              <a:buNone/>
            </a:pPr>
            <a:r>
              <a:rPr lang="en-US" sz="2800" b="1" dirty="0">
                <a:solidFill>
                  <a:srgbClr val="000000"/>
                </a:solidFill>
                <a:latin typeface="Verdana" pitchFamily="34" charset="0"/>
                <a:ea typeface="Verdana" pitchFamily="34" charset="-122"/>
                <a:cs typeface="Verdana" pitchFamily="34" charset="-120"/>
              </a:rPr>
              <a:t>≈</a:t>
            </a:r>
            <a:endParaRPr lang="en-US" sz="2800" dirty="0"/>
          </a:p>
        </p:txBody>
      </p:sp>
      <p:sp>
        <p:nvSpPr>
          <p:cNvPr id="6" name="Shape 4"/>
          <p:cNvSpPr/>
          <p:nvPr/>
        </p:nvSpPr>
        <p:spPr>
          <a:xfrm>
            <a:off x="6622762" y="5756185"/>
            <a:ext cx="3016326" cy="548640"/>
          </a:xfrm>
          <a:prstGeom prst="rect">
            <a:avLst/>
          </a:prstGeom>
          <a:solidFill>
            <a:srgbClr val="FDE9E9"/>
          </a:solidFill>
          <a:ln w="12700">
            <a:solidFill>
              <a:srgbClr val="FDE9E9"/>
            </a:solidFill>
            <a:prstDash val="solid"/>
          </a:ln>
        </p:spPr>
        <p:txBody>
          <a:bodyPr/>
          <a:lstStyle/>
          <a:p>
            <a:endParaRPr lang="en-US"/>
          </a:p>
        </p:txBody>
      </p:sp>
      <p:sp>
        <p:nvSpPr>
          <p:cNvPr id="8" name="Shape 6"/>
          <p:cNvSpPr/>
          <p:nvPr/>
        </p:nvSpPr>
        <p:spPr>
          <a:xfrm>
            <a:off x="1252728" y="4368119"/>
            <a:ext cx="237744" cy="237744"/>
          </a:xfrm>
          <a:prstGeom prst="ellipse">
            <a:avLst/>
          </a:prstGeom>
          <a:solidFill>
            <a:srgbClr val="7F7F7F"/>
          </a:solidFill>
          <a:ln w="12700">
            <a:solidFill>
              <a:srgbClr val="7F7F7F"/>
            </a:solidFill>
            <a:prstDash val="solid"/>
          </a:ln>
        </p:spPr>
        <p:txBody>
          <a:bodyPr/>
          <a:lstStyle/>
          <a:p>
            <a:endParaRPr lang="en-US"/>
          </a:p>
        </p:txBody>
      </p:sp>
      <p:sp>
        <p:nvSpPr>
          <p:cNvPr id="9" name="Text 7"/>
          <p:cNvSpPr txBox="1"/>
          <p:nvPr/>
        </p:nvSpPr>
        <p:spPr>
          <a:xfrm>
            <a:off x="502920" y="3618311"/>
            <a:ext cx="1737360" cy="548640"/>
          </a:xfrm>
          <a:prstGeom prst="rect">
            <a:avLst/>
          </a:prstGeom>
          <a:noFill/>
          <a:ln/>
        </p:spPr>
        <p:txBody>
          <a:bodyPr wrap="square" lIns="0" tIns="0" rIns="0" bIns="0" rtlCol="0" anchor="ctr"/>
          <a:lstStyle/>
          <a:p>
            <a:pPr marL="0" indent="0" algn="ctr">
              <a:buNone/>
            </a:pPr>
            <a:r>
              <a:rPr lang="en-US" sz="2600" b="1" dirty="0">
                <a:solidFill>
                  <a:srgbClr val="7F7F7F"/>
                </a:solidFill>
                <a:latin typeface="Verdana" pitchFamily="34" charset="0"/>
                <a:ea typeface="Verdana" pitchFamily="34" charset="-122"/>
                <a:cs typeface="Verdana" pitchFamily="34" charset="-120"/>
              </a:rPr>
              <a:t>2034</a:t>
            </a:r>
            <a:endParaRPr lang="en-US" sz="2600" dirty="0"/>
          </a:p>
        </p:txBody>
      </p:sp>
      <p:sp>
        <p:nvSpPr>
          <p:cNvPr id="10" name="Text 8"/>
          <p:cNvSpPr txBox="1"/>
          <p:nvPr/>
        </p:nvSpPr>
        <p:spPr>
          <a:xfrm>
            <a:off x="502920" y="4761311"/>
            <a:ext cx="1737360" cy="822960"/>
          </a:xfrm>
          <a:prstGeom prst="rect">
            <a:avLst/>
          </a:prstGeom>
          <a:noFill/>
          <a:ln/>
        </p:spPr>
        <p:txBody>
          <a:bodyPr wrap="square" lIns="0" tIns="0" rIns="0" bIns="0" rtlCol="0" anchor="t"/>
          <a:lstStyle/>
          <a:p>
            <a:pPr marL="0" indent="0" algn="ctr">
              <a:buNone/>
            </a:pPr>
            <a:r>
              <a:rPr lang="en-US" sz="1200" dirty="0">
                <a:solidFill>
                  <a:srgbClr val="000000"/>
                </a:solidFill>
                <a:latin typeface="Verdana" pitchFamily="34" charset="0"/>
                <a:ea typeface="Verdana" pitchFamily="34" charset="-122"/>
                <a:cs typeface="Verdana" pitchFamily="34" charset="-120"/>
              </a:rPr>
              <a:t>Server 2025 extended support ends</a:t>
            </a:r>
            <a:endParaRPr lang="en-US" sz="1200" dirty="0"/>
          </a:p>
        </p:txBody>
      </p:sp>
      <p:sp>
        <p:nvSpPr>
          <p:cNvPr id="11" name="Shape 9"/>
          <p:cNvSpPr/>
          <p:nvPr/>
        </p:nvSpPr>
        <p:spPr>
          <a:xfrm>
            <a:off x="3172968" y="4368119"/>
            <a:ext cx="237744" cy="237744"/>
          </a:xfrm>
          <a:prstGeom prst="ellipse">
            <a:avLst/>
          </a:prstGeom>
          <a:solidFill>
            <a:srgbClr val="E69138"/>
          </a:solidFill>
          <a:ln w="12700">
            <a:solidFill>
              <a:srgbClr val="E69138"/>
            </a:solidFill>
            <a:prstDash val="solid"/>
          </a:ln>
        </p:spPr>
        <p:txBody>
          <a:bodyPr/>
          <a:lstStyle/>
          <a:p>
            <a:endParaRPr lang="en-US"/>
          </a:p>
        </p:txBody>
      </p:sp>
      <p:sp>
        <p:nvSpPr>
          <p:cNvPr id="12" name="Text 10"/>
          <p:cNvSpPr txBox="1"/>
          <p:nvPr/>
        </p:nvSpPr>
        <p:spPr>
          <a:xfrm>
            <a:off x="2423160" y="3618311"/>
            <a:ext cx="1737360" cy="548640"/>
          </a:xfrm>
          <a:prstGeom prst="rect">
            <a:avLst/>
          </a:prstGeom>
          <a:noFill/>
          <a:ln/>
        </p:spPr>
        <p:txBody>
          <a:bodyPr wrap="square" lIns="0" tIns="0" rIns="0" bIns="0" rtlCol="0" anchor="ctr"/>
          <a:lstStyle/>
          <a:p>
            <a:pPr marL="0" indent="0" algn="ctr">
              <a:buNone/>
            </a:pPr>
            <a:r>
              <a:rPr lang="en-US" sz="2600" b="1" dirty="0">
                <a:solidFill>
                  <a:srgbClr val="E69138"/>
                </a:solidFill>
                <a:latin typeface="Verdana" pitchFamily="34" charset="0"/>
                <a:ea typeface="Verdana" pitchFamily="34" charset="-122"/>
                <a:cs typeface="Verdana" pitchFamily="34" charset="-120"/>
              </a:rPr>
              <a:t>2037</a:t>
            </a:r>
            <a:endParaRPr lang="en-US" sz="2600" dirty="0"/>
          </a:p>
        </p:txBody>
      </p:sp>
      <p:sp>
        <p:nvSpPr>
          <p:cNvPr id="13" name="Text 11"/>
          <p:cNvSpPr txBox="1"/>
          <p:nvPr/>
        </p:nvSpPr>
        <p:spPr>
          <a:xfrm>
            <a:off x="2423160" y="4761311"/>
            <a:ext cx="1737360" cy="822960"/>
          </a:xfrm>
          <a:prstGeom prst="rect">
            <a:avLst/>
          </a:prstGeom>
          <a:noFill/>
          <a:ln/>
        </p:spPr>
        <p:txBody>
          <a:bodyPr wrap="square" lIns="0" tIns="0" rIns="0" bIns="0" rtlCol="0" anchor="t"/>
          <a:lstStyle/>
          <a:p>
            <a:pPr marL="0" indent="0" algn="ctr">
              <a:buNone/>
            </a:pPr>
            <a:r>
              <a:rPr lang="en-US" sz="1200" dirty="0">
                <a:solidFill>
                  <a:srgbClr val="000000"/>
                </a:solidFill>
                <a:latin typeface="Verdana" pitchFamily="34" charset="0"/>
                <a:ea typeface="Verdana" pitchFamily="34" charset="-122"/>
                <a:cs typeface="Verdana" pitchFamily="34" charset="-120"/>
              </a:rPr>
              <a:t>Old “never”</a:t>
            </a:r>
            <a:endParaRPr lang="en-US" sz="1200" dirty="0"/>
          </a:p>
          <a:p>
            <a:pPr marL="0" indent="0" algn="ctr">
              <a:buNone/>
            </a:pPr>
            <a:r>
              <a:rPr lang="en-US" sz="1200" dirty="0">
                <a:solidFill>
                  <a:srgbClr val="000000"/>
                </a:solidFill>
                <a:latin typeface="Verdana" pitchFamily="34" charset="0"/>
                <a:ea typeface="Verdana" pitchFamily="34" charset="-122"/>
                <a:cs typeface="Verdana" pitchFamily="34" charset="-120"/>
              </a:rPr>
              <a:t>(pre-2025)</a:t>
            </a:r>
            <a:endParaRPr lang="en-US" sz="1200" dirty="0"/>
          </a:p>
        </p:txBody>
      </p:sp>
      <p:sp>
        <p:nvSpPr>
          <p:cNvPr id="14" name="Shape 12"/>
          <p:cNvSpPr/>
          <p:nvPr/>
        </p:nvSpPr>
        <p:spPr>
          <a:xfrm>
            <a:off x="5093208" y="4368119"/>
            <a:ext cx="237744" cy="237744"/>
          </a:xfrm>
          <a:prstGeom prst="ellipse">
            <a:avLst/>
          </a:prstGeom>
          <a:solidFill>
            <a:srgbClr val="FF0000"/>
          </a:solidFill>
          <a:ln w="12700">
            <a:solidFill>
              <a:srgbClr val="FF0000"/>
            </a:solidFill>
            <a:prstDash val="solid"/>
          </a:ln>
        </p:spPr>
        <p:txBody>
          <a:bodyPr/>
          <a:lstStyle/>
          <a:p>
            <a:endParaRPr lang="en-US"/>
          </a:p>
        </p:txBody>
      </p:sp>
      <p:sp>
        <p:nvSpPr>
          <p:cNvPr id="15" name="Text 13"/>
          <p:cNvSpPr txBox="1"/>
          <p:nvPr/>
        </p:nvSpPr>
        <p:spPr>
          <a:xfrm>
            <a:off x="4343400" y="3618311"/>
            <a:ext cx="1737360" cy="548640"/>
          </a:xfrm>
          <a:prstGeom prst="rect">
            <a:avLst/>
          </a:prstGeom>
          <a:noFill/>
          <a:ln/>
        </p:spPr>
        <p:txBody>
          <a:bodyPr wrap="square" lIns="0" tIns="0" rIns="0" bIns="0" rtlCol="0" anchor="ctr"/>
          <a:lstStyle/>
          <a:p>
            <a:pPr marL="0" indent="0" algn="ctr">
              <a:buNone/>
            </a:pPr>
            <a:r>
              <a:rPr lang="en-US" sz="2600" b="1" dirty="0">
                <a:solidFill>
                  <a:srgbClr val="FF0000"/>
                </a:solidFill>
                <a:latin typeface="Verdana" pitchFamily="34" charset="0"/>
                <a:ea typeface="Verdana" pitchFamily="34" charset="-122"/>
                <a:cs typeface="Verdana" pitchFamily="34" charset="-120"/>
              </a:rPr>
              <a:t>2038</a:t>
            </a:r>
            <a:endParaRPr lang="en-US" sz="2600" dirty="0"/>
          </a:p>
        </p:txBody>
      </p:sp>
      <p:sp>
        <p:nvSpPr>
          <p:cNvPr id="16" name="Text 14"/>
          <p:cNvSpPr txBox="1"/>
          <p:nvPr/>
        </p:nvSpPr>
        <p:spPr>
          <a:xfrm>
            <a:off x="4343400" y="4761311"/>
            <a:ext cx="1737360" cy="822960"/>
          </a:xfrm>
          <a:prstGeom prst="rect">
            <a:avLst/>
          </a:prstGeom>
          <a:noFill/>
          <a:ln/>
        </p:spPr>
        <p:txBody>
          <a:bodyPr wrap="square" lIns="0" tIns="0" rIns="0" bIns="0" rtlCol="0" anchor="t"/>
          <a:lstStyle/>
          <a:p>
            <a:pPr marL="0" indent="0" algn="ctr">
              <a:buNone/>
            </a:pPr>
            <a:r>
              <a:rPr lang="en-US" sz="1200" dirty="0">
                <a:solidFill>
                  <a:srgbClr val="000000"/>
                </a:solidFill>
                <a:latin typeface="Verdana" pitchFamily="34" charset="0"/>
                <a:ea typeface="Verdana" pitchFamily="34" charset="-122"/>
                <a:cs typeface="Verdana" pitchFamily="34" charset="-120"/>
              </a:rPr>
              <a:t>Signed 32-bit time_t ends</a:t>
            </a:r>
            <a:endParaRPr lang="en-US" sz="1200" dirty="0"/>
          </a:p>
        </p:txBody>
      </p:sp>
      <p:sp>
        <p:nvSpPr>
          <p:cNvPr id="17" name="Shape 15"/>
          <p:cNvSpPr/>
          <p:nvPr/>
        </p:nvSpPr>
        <p:spPr>
          <a:xfrm>
            <a:off x="8019288" y="4368119"/>
            <a:ext cx="237744" cy="237744"/>
          </a:xfrm>
          <a:prstGeom prst="ellipse">
            <a:avLst/>
          </a:prstGeom>
          <a:solidFill>
            <a:srgbClr val="E69138"/>
          </a:solidFill>
          <a:ln w="12700">
            <a:solidFill>
              <a:srgbClr val="E69138"/>
            </a:solidFill>
            <a:prstDash val="solid"/>
          </a:ln>
        </p:spPr>
        <p:txBody>
          <a:bodyPr/>
          <a:lstStyle/>
          <a:p>
            <a:endParaRPr lang="en-US"/>
          </a:p>
        </p:txBody>
      </p:sp>
      <p:sp>
        <p:nvSpPr>
          <p:cNvPr id="18" name="Text 16"/>
          <p:cNvSpPr txBox="1"/>
          <p:nvPr/>
        </p:nvSpPr>
        <p:spPr>
          <a:xfrm>
            <a:off x="7269480" y="3618311"/>
            <a:ext cx="1737360" cy="548640"/>
          </a:xfrm>
          <a:prstGeom prst="rect">
            <a:avLst/>
          </a:prstGeom>
          <a:noFill/>
          <a:ln/>
        </p:spPr>
        <p:txBody>
          <a:bodyPr wrap="square" lIns="0" tIns="0" rIns="0" bIns="0" rtlCol="0" anchor="ctr"/>
          <a:lstStyle/>
          <a:p>
            <a:pPr marL="0" indent="0" algn="ctr">
              <a:buNone/>
            </a:pPr>
            <a:r>
              <a:rPr lang="en-US" sz="2600" b="1" dirty="0">
                <a:solidFill>
                  <a:srgbClr val="E69138"/>
                </a:solidFill>
                <a:latin typeface="Verdana" pitchFamily="34" charset="0"/>
                <a:ea typeface="Verdana" pitchFamily="34" charset="-122"/>
                <a:cs typeface="Verdana" pitchFamily="34" charset="-120"/>
              </a:rPr>
              <a:t>2100</a:t>
            </a:r>
            <a:endParaRPr lang="en-US" sz="2600" dirty="0"/>
          </a:p>
        </p:txBody>
      </p:sp>
      <p:sp>
        <p:nvSpPr>
          <p:cNvPr id="19" name="Text 17"/>
          <p:cNvSpPr txBox="1"/>
          <p:nvPr/>
        </p:nvSpPr>
        <p:spPr>
          <a:xfrm>
            <a:off x="7269480" y="4761311"/>
            <a:ext cx="1737360" cy="822960"/>
          </a:xfrm>
          <a:prstGeom prst="rect">
            <a:avLst/>
          </a:prstGeom>
          <a:noFill/>
          <a:ln/>
        </p:spPr>
        <p:txBody>
          <a:bodyPr wrap="square" lIns="0" tIns="0" rIns="0" bIns="0" rtlCol="0" anchor="t"/>
          <a:lstStyle/>
          <a:p>
            <a:pPr marL="0" indent="0" algn="ctr">
              <a:buNone/>
            </a:pPr>
            <a:r>
              <a:rPr lang="en-US" sz="1200" dirty="0">
                <a:solidFill>
                  <a:srgbClr val="000000"/>
                </a:solidFill>
                <a:latin typeface="Verdana" pitchFamily="34" charset="0"/>
                <a:ea typeface="Verdana" pitchFamily="34" charset="-122"/>
                <a:cs typeface="Verdana" pitchFamily="34" charset="-120"/>
              </a:rPr>
              <a:t>New “never”</a:t>
            </a:r>
            <a:endParaRPr lang="en-US" sz="1200" dirty="0"/>
          </a:p>
          <a:p>
            <a:pPr marL="0" indent="0" algn="ctr">
              <a:buNone/>
            </a:pPr>
            <a:r>
              <a:rPr lang="en-US" sz="1200" dirty="0">
                <a:solidFill>
                  <a:srgbClr val="000000"/>
                </a:solidFill>
                <a:latin typeface="Verdana" pitchFamily="34" charset="0"/>
                <a:ea typeface="Verdana" pitchFamily="34" charset="-122"/>
                <a:cs typeface="Verdana" pitchFamily="34" charset="-120"/>
              </a:rPr>
              <a:t>(Win 11 22H2+, Server 2025)</a:t>
            </a:r>
            <a:endParaRPr lang="en-US" sz="1200" dirty="0"/>
          </a:p>
        </p:txBody>
      </p:sp>
      <p:sp>
        <p:nvSpPr>
          <p:cNvPr id="20" name="Shape 18"/>
          <p:cNvSpPr/>
          <p:nvPr/>
        </p:nvSpPr>
        <p:spPr>
          <a:xfrm>
            <a:off x="10213848" y="4368119"/>
            <a:ext cx="237744" cy="237744"/>
          </a:xfrm>
          <a:prstGeom prst="ellipse">
            <a:avLst/>
          </a:prstGeom>
          <a:solidFill>
            <a:srgbClr val="7F7F7F"/>
          </a:solidFill>
          <a:ln w="12700">
            <a:solidFill>
              <a:srgbClr val="7F7F7F"/>
            </a:solidFill>
            <a:prstDash val="solid"/>
          </a:ln>
        </p:spPr>
        <p:txBody>
          <a:bodyPr/>
          <a:lstStyle/>
          <a:p>
            <a:endParaRPr lang="en-US"/>
          </a:p>
        </p:txBody>
      </p:sp>
      <p:sp>
        <p:nvSpPr>
          <p:cNvPr id="21" name="Text 19"/>
          <p:cNvSpPr txBox="1"/>
          <p:nvPr/>
        </p:nvSpPr>
        <p:spPr>
          <a:xfrm>
            <a:off x="9464040" y="3618311"/>
            <a:ext cx="1737360" cy="548640"/>
          </a:xfrm>
          <a:prstGeom prst="rect">
            <a:avLst/>
          </a:prstGeom>
          <a:noFill/>
          <a:ln/>
        </p:spPr>
        <p:txBody>
          <a:bodyPr wrap="square" lIns="0" tIns="0" rIns="0" bIns="0" rtlCol="0" anchor="ctr"/>
          <a:lstStyle/>
          <a:p>
            <a:pPr marL="0" indent="0" algn="ctr">
              <a:buNone/>
            </a:pPr>
            <a:r>
              <a:rPr lang="en-US" sz="2600" b="1" dirty="0">
                <a:solidFill>
                  <a:srgbClr val="7F7F7F"/>
                </a:solidFill>
                <a:latin typeface="Verdana" pitchFamily="34" charset="0"/>
                <a:ea typeface="Verdana" pitchFamily="34" charset="-122"/>
                <a:cs typeface="Verdana" pitchFamily="34" charset="-120"/>
              </a:rPr>
              <a:t>2106</a:t>
            </a:r>
            <a:endParaRPr lang="en-US" sz="2600" dirty="0"/>
          </a:p>
        </p:txBody>
      </p:sp>
      <p:sp>
        <p:nvSpPr>
          <p:cNvPr id="22" name="Text 20"/>
          <p:cNvSpPr txBox="1"/>
          <p:nvPr/>
        </p:nvSpPr>
        <p:spPr>
          <a:xfrm>
            <a:off x="9464040" y="4761311"/>
            <a:ext cx="1737360" cy="822960"/>
          </a:xfrm>
          <a:prstGeom prst="rect">
            <a:avLst/>
          </a:prstGeom>
          <a:noFill/>
          <a:ln/>
        </p:spPr>
        <p:txBody>
          <a:bodyPr wrap="square" lIns="0" tIns="0" rIns="0" bIns="0" rtlCol="0" anchor="t"/>
          <a:lstStyle/>
          <a:p>
            <a:pPr marL="0" indent="0" algn="ctr">
              <a:buNone/>
            </a:pPr>
            <a:r>
              <a:rPr lang="en-US" sz="1200" dirty="0">
                <a:solidFill>
                  <a:srgbClr val="000000"/>
                </a:solidFill>
                <a:latin typeface="Verdana" pitchFamily="34" charset="0"/>
                <a:ea typeface="Verdana" pitchFamily="34" charset="-122"/>
                <a:cs typeface="Verdana" pitchFamily="34" charset="-120"/>
              </a:rPr>
              <a:t>Unsigned 32-bit ends</a:t>
            </a:r>
            <a:endParaRPr lang="en-US" sz="1200" dirty="0"/>
          </a:p>
        </p:txBody>
      </p:sp>
      <p:sp>
        <p:nvSpPr>
          <p:cNvPr id="24" name="Shape 22"/>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25" name="Text 23"/>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26" name="Text 24"/>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27" name="Text 25"/>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7</a:t>
            </a:r>
            <a:endParaRPr lang="en-US" sz="1000" dirty="0"/>
          </a:p>
        </p:txBody>
      </p:sp>
      <p:sp>
        <p:nvSpPr>
          <p:cNvPr id="30" name="TextBox 29">
            <a:extLst>
              <a:ext uri="{FF2B5EF4-FFF2-40B4-BE49-F238E27FC236}">
                <a16:creationId xmlns:a16="http://schemas.microsoft.com/office/drawing/2014/main" id="{66E46CBF-D702-D5A7-2248-ED3B1A33B94A}"/>
              </a:ext>
            </a:extLst>
          </p:cNvPr>
          <p:cNvSpPr txBox="1"/>
          <p:nvPr/>
        </p:nvSpPr>
        <p:spPr>
          <a:xfrm rot="16200000">
            <a:off x="7789579" y="5193535"/>
            <a:ext cx="682692" cy="523220"/>
          </a:xfrm>
          <a:prstGeom prst="rect">
            <a:avLst/>
          </a:prstGeom>
          <a:noFill/>
        </p:spPr>
        <p:txBody>
          <a:bodyPr wrap="square" rtlCol="0">
            <a:spAutoFit/>
          </a:bodyPr>
          <a:lstStyle/>
          <a:p>
            <a:r>
              <a:rPr lang="en-US" sz="2800" dirty="0">
                <a:latin typeface="Verdana" pitchFamily="34" charset="0"/>
                <a:ea typeface="Verdana" pitchFamily="34" charset="-122"/>
                <a:cs typeface="Verdana" pitchFamily="34" charset="-120"/>
              </a:rPr>
              <a:t>→</a:t>
            </a:r>
            <a:endParaRPr lang="en-US" sz="2800" dirty="0"/>
          </a:p>
        </p:txBody>
      </p:sp>
      <p:sp>
        <p:nvSpPr>
          <p:cNvPr id="31" name="Text 5">
            <a:extLst>
              <a:ext uri="{FF2B5EF4-FFF2-40B4-BE49-F238E27FC236}">
                <a16:creationId xmlns:a16="http://schemas.microsoft.com/office/drawing/2014/main" id="{E6243BB6-27F3-38D9-5E98-BB98AD753531}"/>
              </a:ext>
            </a:extLst>
          </p:cNvPr>
          <p:cNvSpPr txBox="1"/>
          <p:nvPr/>
        </p:nvSpPr>
        <p:spPr>
          <a:xfrm>
            <a:off x="6490764" y="5803520"/>
            <a:ext cx="3280323" cy="453970"/>
          </a:xfrm>
          <a:prstGeom prst="rect">
            <a:avLst/>
          </a:prstGeom>
          <a:noFill/>
          <a:ln/>
        </p:spPr>
        <p:txBody>
          <a:bodyPr wrap="square" lIns="0" tIns="0" rIns="0" bIns="0" rtlCol="0" anchor="ctr"/>
          <a:lstStyle/>
          <a:p>
            <a:pPr marL="0" indent="0" algn="ctr">
              <a:buNone/>
            </a:pPr>
            <a:r>
              <a:rPr lang="en-US" sz="1300" b="1" dirty="0">
                <a:solidFill>
                  <a:srgbClr val="C00000"/>
                </a:solidFill>
                <a:latin typeface="Verdana" pitchFamily="34" charset="0"/>
                <a:ea typeface="Verdana" pitchFamily="34" charset="-122"/>
                <a:cs typeface="Verdana" pitchFamily="34" charset="-120"/>
              </a:rPr>
              <a:t>2100 fits unsigned 32-bit,</a:t>
            </a:r>
          </a:p>
          <a:p>
            <a:pPr marL="0" indent="0" algn="ctr">
              <a:buNone/>
            </a:pPr>
            <a:r>
              <a:rPr lang="en-US" sz="1300" b="1" dirty="0">
                <a:solidFill>
                  <a:srgbClr val="C00000"/>
                </a:solidFill>
                <a:latin typeface="Verdana" pitchFamily="34" charset="0"/>
                <a:ea typeface="Verdana" pitchFamily="34" charset="-122"/>
                <a:cs typeface="Verdana" pitchFamily="34" charset="-120"/>
              </a:rPr>
              <a:t>overflows signed </a:t>
            </a:r>
            <a:r>
              <a:rPr lang="en-US" sz="1300" b="1" dirty="0" err="1">
                <a:solidFill>
                  <a:srgbClr val="C00000"/>
                </a:solidFill>
                <a:latin typeface="Verdana" pitchFamily="34" charset="0"/>
                <a:ea typeface="Verdana" pitchFamily="34" charset="-122"/>
                <a:cs typeface="Verdana" pitchFamily="34" charset="-120"/>
              </a:rPr>
              <a:t>time_t</a:t>
            </a:r>
            <a:endParaRPr lang="en-US" sz="1300" b="1" dirty="0">
              <a:solidFill>
                <a:srgbClr val="C00000"/>
              </a:solidFill>
              <a:latin typeface="Verdana" pitchFamily="34" charset="0"/>
              <a:ea typeface="Verdana" pitchFamily="34" charset="-122"/>
              <a:cs typeface="Verdana" pitchFamily="34" charset="-120"/>
            </a:endParaRPr>
          </a:p>
        </p:txBody>
      </p:sp>
      <p:sp>
        <p:nvSpPr>
          <p:cNvPr id="32" name="Text 8">
            <a:extLst>
              <a:ext uri="{FF2B5EF4-FFF2-40B4-BE49-F238E27FC236}">
                <a16:creationId xmlns:a16="http://schemas.microsoft.com/office/drawing/2014/main" id="{67D923A3-FC54-A9D5-B166-5445B60D68AB}"/>
              </a:ext>
            </a:extLst>
          </p:cNvPr>
          <p:cNvSpPr txBox="1"/>
          <p:nvPr/>
        </p:nvSpPr>
        <p:spPr>
          <a:xfrm>
            <a:off x="718745" y="730505"/>
            <a:ext cx="10754510" cy="640080"/>
          </a:xfrm>
          <a:prstGeom prst="rect">
            <a:avLst/>
          </a:prstGeom>
          <a:noFill/>
          <a:ln/>
        </p:spPr>
        <p:txBody>
          <a:bodyPr wrap="square" lIns="0" tIns="0" rIns="0" bIns="0" rtlCol="0" anchor="ctr"/>
          <a:lstStyle/>
          <a:p>
            <a:pPr algn="ctr"/>
            <a:r>
              <a:rPr lang="en-US" sz="1600" b="1" i="1" dirty="0">
                <a:solidFill>
                  <a:srgbClr val="FF0000"/>
                </a:solidFill>
                <a:highlight>
                  <a:srgbClr val="FFFF99"/>
                </a:highlight>
                <a:latin typeface="Verdana" pitchFamily="34" charset="0"/>
                <a:ea typeface="Verdana" pitchFamily="34" charset="-122"/>
                <a:cs typeface="Verdana" pitchFamily="34" charset="-120"/>
              </a:rPr>
              <a:t>“</a:t>
            </a:r>
            <a:r>
              <a:rPr lang="en-US" sz="1600" b="1" dirty="0">
                <a:solidFill>
                  <a:srgbClr val="FF0000"/>
                </a:solidFill>
                <a:latin typeface="Verdana" pitchFamily="34" charset="0"/>
                <a:ea typeface="Verdana" pitchFamily="34" charset="-122"/>
                <a:cs typeface="Verdana" pitchFamily="34" charset="-120"/>
              </a:rPr>
              <a:t>Native Windows time will never have a 2038 problem.” — Steve Syfuhs, Microsoft, Sep 2026</a:t>
            </a:r>
            <a:endParaRPr lang="en-US" sz="1600" b="1" dirty="0"/>
          </a:p>
        </p:txBody>
      </p:sp>
      <p:sp>
        <p:nvSpPr>
          <p:cNvPr id="3" name="Text 1">
            <a:extLst>
              <a:ext uri="{FF2B5EF4-FFF2-40B4-BE49-F238E27FC236}">
                <a16:creationId xmlns:a16="http://schemas.microsoft.com/office/drawing/2014/main" id="{3A7C6594-6D2C-5C48-D2FE-5719B82A7C48}"/>
              </a:ext>
            </a:extLst>
          </p:cNvPr>
          <p:cNvSpPr txBox="1"/>
          <p:nvPr/>
        </p:nvSpPr>
        <p:spPr>
          <a:xfrm>
            <a:off x="115824" y="1463939"/>
            <a:ext cx="11960352" cy="1505161"/>
          </a:xfrm>
          <a:prstGeom prst="rect">
            <a:avLst/>
          </a:prstGeom>
          <a:noFill/>
          <a:ln/>
        </p:spPr>
        <p:txBody>
          <a:bodyPr wrap="square" lIns="0" tIns="0" rIns="0" bIns="0" rtlCol="0" anchor="ctr"/>
          <a:lstStyle/>
          <a:p>
            <a:pPr marL="0" indent="0" algn="ctr">
              <a:buNone/>
            </a:pPr>
            <a:r>
              <a:rPr lang="en-US" sz="1600" i="1" dirty="0">
                <a:solidFill>
                  <a:srgbClr val="000000"/>
                </a:solidFill>
                <a:highlight>
                  <a:srgbClr val="FFFF99"/>
                </a:highlight>
                <a:latin typeface="Verdana" pitchFamily="34" charset="0"/>
                <a:ea typeface="Verdana" pitchFamily="34" charset="-122"/>
                <a:cs typeface="Verdana" pitchFamily="34" charset="-120"/>
              </a:rPr>
              <a:t>“Your intuition is correct: we are quite concerned about the 2037 limit, which is not very far away.  For accounts with no password expiry, we moved the Kerberos expiry out to 2100, so that our products will continue working past 2037. But some devices do not handle dates properly past 2037.</a:t>
            </a:r>
          </a:p>
          <a:p>
            <a:pPr marL="0" indent="0" algn="ctr">
              <a:buNone/>
            </a:pPr>
            <a:endParaRPr lang="en-US" sz="1600" i="1" dirty="0">
              <a:solidFill>
                <a:srgbClr val="000000"/>
              </a:solidFill>
              <a:highlight>
                <a:srgbClr val="FFFF99"/>
              </a:highlight>
              <a:latin typeface="Verdana" pitchFamily="34" charset="0"/>
              <a:ea typeface="Verdana" pitchFamily="34" charset="-122"/>
              <a:cs typeface="Verdana" pitchFamily="34" charset="-120"/>
            </a:endParaRPr>
          </a:p>
          <a:p>
            <a:pPr marL="0" indent="0" algn="ctr">
              <a:buNone/>
            </a:pPr>
            <a:r>
              <a:rPr lang="en-US" sz="1600" i="1" dirty="0">
                <a:solidFill>
                  <a:srgbClr val="000000"/>
                </a:solidFill>
                <a:highlight>
                  <a:srgbClr val="FFFF99"/>
                </a:highlight>
                <a:latin typeface="Verdana" pitchFamily="34" charset="0"/>
                <a:ea typeface="Verdana" pitchFamily="34" charset="-122"/>
                <a:cs typeface="Verdana" pitchFamily="34" charset="-120"/>
              </a:rPr>
              <a:t>Our recommendation would be for Cisco and other vendors to update their software to be able to handle dates past 2037 properly -- for the same reason, because 2037 is not so far away. I'm not sure I would call this a ping-pong game -- we all have to work together to handle the 32-bit date limit.” — Michael Bernstein, Microsoft, Feb 2025</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lgn="ctr">
              <a:buNone/>
            </a:pPr>
            <a:r>
              <a:rPr lang="en-US" sz="3000" b="1" dirty="0">
                <a:solidFill>
                  <a:srgbClr val="59BCF2"/>
                </a:solidFill>
                <a:latin typeface="Verdana" pitchFamily="34" charset="0"/>
                <a:ea typeface="Verdana" pitchFamily="34" charset="-122"/>
                <a:cs typeface="Verdana" pitchFamily="34" charset="-120"/>
              </a:rPr>
              <a:t>The breakage arrived piecemeal</a:t>
            </a:r>
            <a:endParaRPr lang="en-US" sz="3000" dirty="0"/>
          </a:p>
        </p:txBody>
      </p:sp>
      <p:sp>
        <p:nvSpPr>
          <p:cNvPr id="3" name="Shape 1"/>
          <p:cNvSpPr/>
          <p:nvPr/>
        </p:nvSpPr>
        <p:spPr>
          <a:xfrm>
            <a:off x="548640" y="3063240"/>
            <a:ext cx="11064240" cy="0"/>
          </a:xfrm>
          <a:prstGeom prst="line">
            <a:avLst/>
          </a:prstGeom>
          <a:noFill/>
          <a:ln w="25400">
            <a:solidFill>
              <a:srgbClr val="7F7F7F"/>
            </a:solidFill>
            <a:prstDash val="solid"/>
          </a:ln>
        </p:spPr>
        <p:txBody>
          <a:bodyPr/>
          <a:lstStyle/>
          <a:p>
            <a:endParaRPr lang="en-US"/>
          </a:p>
        </p:txBody>
      </p:sp>
      <p:sp>
        <p:nvSpPr>
          <p:cNvPr id="4" name="Shape 2"/>
          <p:cNvSpPr/>
          <p:nvPr/>
        </p:nvSpPr>
        <p:spPr>
          <a:xfrm>
            <a:off x="1577340" y="2880360"/>
            <a:ext cx="365760" cy="365760"/>
          </a:xfrm>
          <a:prstGeom prst="ellipse">
            <a:avLst/>
          </a:prstGeom>
          <a:solidFill>
            <a:srgbClr val="C00000"/>
          </a:solidFill>
          <a:ln w="25400">
            <a:solidFill>
              <a:srgbClr val="C00000"/>
            </a:solidFill>
            <a:prstDash val="solid"/>
          </a:ln>
        </p:spPr>
        <p:txBody>
          <a:bodyPr/>
          <a:lstStyle/>
          <a:p>
            <a:endParaRPr lang="en-US"/>
          </a:p>
        </p:txBody>
      </p:sp>
      <p:sp>
        <p:nvSpPr>
          <p:cNvPr id="21" name="Shape 2"/>
          <p:cNvSpPr/>
          <p:nvPr/>
        </p:nvSpPr>
        <p:spPr>
          <a:xfrm>
            <a:off x="4366260" y="2880360"/>
            <a:ext cx="365760" cy="365760"/>
          </a:xfrm>
          <a:prstGeom prst="ellipse">
            <a:avLst/>
          </a:prstGeom>
          <a:solidFill>
            <a:srgbClr val="E69138"/>
          </a:solidFill>
          <a:ln w="25400">
            <a:solidFill>
              <a:srgbClr val="FFFFFF"/>
            </a:solidFill>
            <a:prstDash val="solid"/>
          </a:ln>
        </p:spPr>
        <p:txBody>
          <a:bodyPr/>
          <a:lstStyle/>
          <a:p>
            <a:endParaRPr lang="en-US"/>
          </a:p>
        </p:txBody>
      </p:sp>
      <p:sp>
        <p:nvSpPr>
          <p:cNvPr id="5" name="Text 3"/>
          <p:cNvSpPr txBox="1"/>
          <p:nvPr/>
        </p:nvSpPr>
        <p:spPr>
          <a:xfrm>
            <a:off x="411480" y="2103120"/>
            <a:ext cx="2697480" cy="548640"/>
          </a:xfrm>
          <a:prstGeom prst="rect">
            <a:avLst/>
          </a:prstGeom>
          <a:noFill/>
          <a:ln/>
        </p:spPr>
        <p:txBody>
          <a:bodyPr wrap="square" lIns="0" tIns="0" rIns="0" bIns="0" rtlCol="0" anchor="ctr"/>
          <a:lstStyle/>
          <a:p>
            <a:pPr marL="0" indent="0" algn="ctr">
              <a:buNone/>
            </a:pPr>
            <a:r>
              <a:rPr lang="en-US" sz="2400" b="1" dirty="0">
                <a:solidFill>
                  <a:srgbClr val="C00000"/>
                </a:solidFill>
                <a:latin typeface="Verdana" pitchFamily="34" charset="0"/>
                <a:ea typeface="Verdana" pitchFamily="34" charset="-122"/>
                <a:cs typeface="Verdana" pitchFamily="34" charset="-120"/>
              </a:rPr>
              <a:t>Late 2022</a:t>
            </a:r>
            <a:endParaRPr lang="en-US" sz="2400" dirty="0"/>
          </a:p>
        </p:txBody>
      </p:sp>
      <p:sp>
        <p:nvSpPr>
          <p:cNvPr id="22" name="Text 3"/>
          <p:cNvSpPr txBox="1"/>
          <p:nvPr/>
        </p:nvSpPr>
        <p:spPr>
          <a:xfrm>
            <a:off x="3200400" y="2103120"/>
            <a:ext cx="2697480" cy="548640"/>
          </a:xfrm>
          <a:prstGeom prst="rect">
            <a:avLst/>
          </a:prstGeom>
          <a:noFill/>
          <a:ln/>
        </p:spPr>
        <p:txBody>
          <a:bodyPr wrap="square" lIns="0" tIns="0" rIns="0" bIns="0" rtlCol="0" anchor="ctr"/>
          <a:lstStyle/>
          <a:p>
            <a:pPr marL="0" indent="0" algn="ctr">
              <a:buNone/>
            </a:pPr>
            <a:r>
              <a:rPr lang="en-US" sz="2400" b="1" dirty="0">
                <a:solidFill>
                  <a:srgbClr val="E69138"/>
                </a:solidFill>
                <a:latin typeface="Verdana" pitchFamily="34" charset="0"/>
                <a:ea typeface="Verdana" pitchFamily="34" charset="-122"/>
                <a:cs typeface="Verdana" pitchFamily="34" charset="-120"/>
              </a:rPr>
              <a:t>Early 2025</a:t>
            </a:r>
            <a:endParaRPr lang="en-US" sz="2400" dirty="0"/>
          </a:p>
        </p:txBody>
      </p:sp>
      <p:sp>
        <p:nvSpPr>
          <p:cNvPr id="6" name="Text 4"/>
          <p:cNvSpPr txBox="1"/>
          <p:nvPr/>
        </p:nvSpPr>
        <p:spPr>
          <a:xfrm>
            <a:off x="411480" y="3474720"/>
            <a:ext cx="2697480" cy="411480"/>
          </a:xfrm>
          <a:prstGeom prst="rect">
            <a:avLst/>
          </a:prstGeom>
          <a:noFill/>
          <a:ln/>
        </p:spPr>
        <p:txBody>
          <a:bodyPr wrap="square" lIns="0" tIns="0" rIns="0" bIns="0" rtlCol="0" anchor="t"/>
          <a:lstStyle/>
          <a:p>
            <a:pPr marL="0" indent="0" algn="ctr">
              <a:buNone/>
            </a:pPr>
            <a:r>
              <a:rPr lang="en-US" sz="1800" b="1" dirty="0">
                <a:solidFill>
                  <a:srgbClr val="000000"/>
                </a:solidFill>
                <a:latin typeface="Verdana" pitchFamily="34" charset="0"/>
                <a:ea typeface="Verdana" pitchFamily="34" charset="-122"/>
                <a:cs typeface="Verdana" pitchFamily="34" charset="-120"/>
              </a:rPr>
              <a:t>Heimdal #1011</a:t>
            </a:r>
            <a:endParaRPr lang="en-US" sz="1800" dirty="0"/>
          </a:p>
        </p:txBody>
      </p:sp>
      <p:sp>
        <p:nvSpPr>
          <p:cNvPr id="23" name="Text 4"/>
          <p:cNvSpPr txBox="1"/>
          <p:nvPr/>
        </p:nvSpPr>
        <p:spPr>
          <a:xfrm>
            <a:off x="3200400" y="3474720"/>
            <a:ext cx="2697480" cy="411480"/>
          </a:xfrm>
          <a:prstGeom prst="rect">
            <a:avLst/>
          </a:prstGeom>
          <a:noFill/>
          <a:ln/>
        </p:spPr>
        <p:txBody>
          <a:bodyPr wrap="square" lIns="0" tIns="0" rIns="0" bIns="0" rtlCol="0" anchor="t"/>
          <a:lstStyle/>
          <a:p>
            <a:pPr marL="0" indent="0" algn="ctr">
              <a:buNone/>
            </a:pPr>
            <a:r>
              <a:rPr lang="en-US" sz="1800" b="1" dirty="0">
                <a:solidFill>
                  <a:srgbClr val="000000"/>
                </a:solidFill>
                <a:latin typeface="Verdana" pitchFamily="34" charset="0"/>
                <a:ea typeface="Verdana" pitchFamily="34" charset="-122"/>
                <a:cs typeface="Verdana" pitchFamily="34" charset="-120"/>
              </a:rPr>
              <a:t>Cisco ISE</a:t>
            </a:r>
            <a:endParaRPr lang="en-US" sz="1800" dirty="0"/>
          </a:p>
        </p:txBody>
      </p:sp>
      <p:sp>
        <p:nvSpPr>
          <p:cNvPr id="7" name="Text 5"/>
          <p:cNvSpPr txBox="1"/>
          <p:nvPr/>
        </p:nvSpPr>
        <p:spPr>
          <a:xfrm>
            <a:off x="411480" y="3931920"/>
            <a:ext cx="2697480" cy="1188720"/>
          </a:xfrm>
          <a:prstGeom prst="rect">
            <a:avLst/>
          </a:prstGeom>
          <a:noFill/>
          <a:ln/>
        </p:spPr>
        <p:txBody>
          <a:bodyPr wrap="square" lIns="0" tIns="0" rIns="0" bIns="0" rtlCol="0" anchor="t"/>
          <a:lstStyle/>
          <a:p>
            <a:pPr marL="0" indent="0" algn="ctr">
              <a:buNone/>
            </a:pPr>
            <a:r>
              <a:rPr lang="en-US" sz="1300" dirty="0">
                <a:solidFill>
                  <a:srgbClr val="000000"/>
                </a:solidFill>
                <a:latin typeface="Verdana" pitchFamily="34" charset="0"/>
                <a:ea typeface="Verdana" pitchFamily="34" charset="-122"/>
                <a:cs typeface="Verdana" pitchFamily="34" charset="-120"/>
              </a:rPr>
              <a:t>Windows tries 9999, settles on 2100. Heimdal’s maintainer: “a year of 2100 will still cause a failure.”</a:t>
            </a:r>
            <a:endParaRPr lang="en-US" sz="1400" dirty="0"/>
          </a:p>
        </p:txBody>
      </p:sp>
      <p:sp>
        <p:nvSpPr>
          <p:cNvPr id="24" name="Text 5"/>
          <p:cNvSpPr txBox="1"/>
          <p:nvPr/>
        </p:nvSpPr>
        <p:spPr>
          <a:xfrm>
            <a:off x="3200400" y="3931920"/>
            <a:ext cx="2697480" cy="1188720"/>
          </a:xfrm>
          <a:prstGeom prst="rect">
            <a:avLst/>
          </a:prstGeom>
          <a:noFill/>
          <a:ln/>
        </p:spPr>
        <p:txBody>
          <a:bodyPr wrap="square" lIns="0" tIns="0" rIns="0" bIns="0" rtlCol="0" anchor="t"/>
          <a:lstStyle/>
          <a:p>
            <a:pPr marL="0" indent="0" algn="ctr">
              <a:buNone/>
            </a:pPr>
            <a:r>
              <a:rPr lang="en-US" sz="1300" dirty="0">
                <a:solidFill>
                  <a:srgbClr val="000000"/>
                </a:solidFill>
                <a:latin typeface="Verdana" pitchFamily="34" charset="0"/>
                <a:ea typeface="Verdana" pitchFamily="34" charset="-122"/>
                <a:cs typeface="Verdana" pitchFamily="34" charset="-120"/>
              </a:rPr>
              <a:t>Integration with Server 2025 DCs fails decoding the 2100 value in the AS-REP</a:t>
            </a:r>
            <a:endParaRPr lang="en-US" sz="1400" dirty="0"/>
          </a:p>
        </p:txBody>
      </p:sp>
      <p:sp>
        <p:nvSpPr>
          <p:cNvPr id="8" name="Shape 6"/>
          <p:cNvSpPr/>
          <p:nvPr/>
        </p:nvSpPr>
        <p:spPr>
          <a:xfrm>
            <a:off x="7155180" y="2880360"/>
            <a:ext cx="365760" cy="365760"/>
          </a:xfrm>
          <a:prstGeom prst="ellipse">
            <a:avLst/>
          </a:prstGeom>
          <a:solidFill>
            <a:srgbClr val="E69138"/>
          </a:solidFill>
          <a:ln w="25400">
            <a:solidFill>
              <a:srgbClr val="FFFFFF"/>
            </a:solidFill>
            <a:prstDash val="solid"/>
          </a:ln>
        </p:spPr>
        <p:txBody>
          <a:bodyPr/>
          <a:lstStyle/>
          <a:p>
            <a:endParaRPr lang="en-US"/>
          </a:p>
        </p:txBody>
      </p:sp>
      <p:sp>
        <p:nvSpPr>
          <p:cNvPr id="9" name="Text 7"/>
          <p:cNvSpPr txBox="1"/>
          <p:nvPr/>
        </p:nvSpPr>
        <p:spPr>
          <a:xfrm>
            <a:off x="5989320" y="2103120"/>
            <a:ext cx="2697480" cy="548640"/>
          </a:xfrm>
          <a:prstGeom prst="rect">
            <a:avLst/>
          </a:prstGeom>
          <a:noFill/>
          <a:ln/>
        </p:spPr>
        <p:txBody>
          <a:bodyPr wrap="square" lIns="0" tIns="0" rIns="0" bIns="0" rtlCol="0" anchor="ctr"/>
          <a:lstStyle/>
          <a:p>
            <a:pPr marL="0" indent="0" algn="ctr">
              <a:buNone/>
            </a:pPr>
            <a:r>
              <a:rPr lang="en-US" sz="2400" b="1" dirty="0">
                <a:solidFill>
                  <a:srgbClr val="E69138"/>
                </a:solidFill>
                <a:latin typeface="Verdana" pitchFamily="34" charset="0"/>
                <a:ea typeface="Verdana" pitchFamily="34" charset="-122"/>
                <a:cs typeface="Verdana" pitchFamily="34" charset="-120"/>
              </a:rPr>
              <a:t>Jul 2025</a:t>
            </a:r>
            <a:endParaRPr lang="en-US" sz="2400" dirty="0"/>
          </a:p>
        </p:txBody>
      </p:sp>
      <p:sp>
        <p:nvSpPr>
          <p:cNvPr id="10" name="Text 8"/>
          <p:cNvSpPr txBox="1"/>
          <p:nvPr/>
        </p:nvSpPr>
        <p:spPr>
          <a:xfrm>
            <a:off x="5989320" y="3474720"/>
            <a:ext cx="2697480" cy="411480"/>
          </a:xfrm>
          <a:prstGeom prst="rect">
            <a:avLst/>
          </a:prstGeom>
          <a:noFill/>
          <a:ln/>
        </p:spPr>
        <p:txBody>
          <a:bodyPr wrap="square" lIns="0" tIns="0" rIns="0" bIns="0" rtlCol="0" anchor="t"/>
          <a:lstStyle/>
          <a:p>
            <a:pPr marL="0" indent="0" algn="ctr">
              <a:buNone/>
            </a:pPr>
            <a:r>
              <a:rPr lang="en-US" sz="1800" b="1" dirty="0">
                <a:solidFill>
                  <a:srgbClr val="000000"/>
                </a:solidFill>
                <a:latin typeface="Verdana" pitchFamily="34" charset="0"/>
                <a:ea typeface="Verdana" pitchFamily="34" charset="-122"/>
                <a:cs typeface="Verdana" pitchFamily="34" charset="-120"/>
              </a:rPr>
              <a:t>MIT krb5 list</a:t>
            </a:r>
            <a:endParaRPr lang="en-US" sz="1800" dirty="0"/>
          </a:p>
        </p:txBody>
      </p:sp>
      <p:sp>
        <p:nvSpPr>
          <p:cNvPr id="11" name="Text 9"/>
          <p:cNvSpPr txBox="1"/>
          <p:nvPr/>
        </p:nvSpPr>
        <p:spPr>
          <a:xfrm>
            <a:off x="5989320" y="3931920"/>
            <a:ext cx="2697480" cy="1188720"/>
          </a:xfrm>
          <a:prstGeom prst="rect">
            <a:avLst/>
          </a:prstGeom>
          <a:noFill/>
          <a:ln/>
        </p:spPr>
        <p:txBody>
          <a:bodyPr wrap="square" lIns="0" tIns="0" rIns="0" bIns="0" rtlCol="0" anchor="t"/>
          <a:lstStyle/>
          <a:p>
            <a:pPr marL="0" indent="0" algn="ctr">
              <a:buNone/>
            </a:pPr>
            <a:r>
              <a:rPr lang="en-US" sz="1300" dirty="0">
                <a:solidFill>
                  <a:srgbClr val="000000"/>
                </a:solidFill>
                <a:latin typeface="Verdana" pitchFamily="34" charset="0"/>
                <a:ea typeface="Verdana" pitchFamily="34" charset="-122"/>
                <a:cs typeface="Verdana" pitchFamily="34" charset="-120"/>
              </a:rPr>
              <a:t>32-bit clients cannot authenticate to Server 2025</a:t>
            </a:r>
            <a:endParaRPr lang="en-US" sz="1400" dirty="0"/>
          </a:p>
        </p:txBody>
      </p:sp>
      <p:sp>
        <p:nvSpPr>
          <p:cNvPr id="12" name="Shape 10"/>
          <p:cNvSpPr/>
          <p:nvPr/>
        </p:nvSpPr>
        <p:spPr>
          <a:xfrm>
            <a:off x="9944100" y="2880360"/>
            <a:ext cx="365760" cy="365760"/>
          </a:xfrm>
          <a:prstGeom prst="ellipse">
            <a:avLst/>
          </a:prstGeom>
          <a:solidFill>
            <a:srgbClr val="E69138"/>
          </a:solidFill>
          <a:ln w="25400">
            <a:solidFill>
              <a:srgbClr val="FFFFFF"/>
            </a:solidFill>
            <a:prstDash val="solid"/>
          </a:ln>
        </p:spPr>
        <p:txBody>
          <a:bodyPr/>
          <a:lstStyle/>
          <a:p>
            <a:endParaRPr lang="en-US"/>
          </a:p>
        </p:txBody>
      </p:sp>
      <p:sp>
        <p:nvSpPr>
          <p:cNvPr id="13" name="Text 11"/>
          <p:cNvSpPr txBox="1"/>
          <p:nvPr/>
        </p:nvSpPr>
        <p:spPr>
          <a:xfrm>
            <a:off x="8778240" y="2103120"/>
            <a:ext cx="2697480" cy="548640"/>
          </a:xfrm>
          <a:prstGeom prst="rect">
            <a:avLst/>
          </a:prstGeom>
          <a:noFill/>
          <a:ln/>
        </p:spPr>
        <p:txBody>
          <a:bodyPr wrap="square" lIns="0" tIns="0" rIns="0" bIns="0" rtlCol="0" anchor="ctr"/>
          <a:lstStyle/>
          <a:p>
            <a:pPr marL="0" indent="0" algn="ctr">
              <a:buNone/>
            </a:pPr>
            <a:r>
              <a:rPr lang="en-US" sz="2400" b="1" dirty="0">
                <a:solidFill>
                  <a:srgbClr val="E69138"/>
                </a:solidFill>
                <a:latin typeface="Verdana" pitchFamily="34" charset="0"/>
                <a:ea typeface="Verdana" pitchFamily="34" charset="-122"/>
                <a:cs typeface="Verdana" pitchFamily="34" charset="-120"/>
              </a:rPr>
              <a:t>Mar 2026</a:t>
            </a:r>
            <a:endParaRPr lang="en-US" sz="2400" dirty="0"/>
          </a:p>
        </p:txBody>
      </p:sp>
      <p:sp>
        <p:nvSpPr>
          <p:cNvPr id="14" name="Text 12"/>
          <p:cNvSpPr txBox="1"/>
          <p:nvPr/>
        </p:nvSpPr>
        <p:spPr>
          <a:xfrm>
            <a:off x="8778240" y="3474720"/>
            <a:ext cx="2697480" cy="411480"/>
          </a:xfrm>
          <a:prstGeom prst="rect">
            <a:avLst/>
          </a:prstGeom>
          <a:noFill/>
          <a:ln/>
        </p:spPr>
        <p:txBody>
          <a:bodyPr wrap="square" lIns="0" tIns="0" rIns="0" bIns="0" rtlCol="0" anchor="t"/>
          <a:lstStyle/>
          <a:p>
            <a:pPr marL="0" indent="0" algn="ctr">
              <a:buNone/>
            </a:pPr>
            <a:r>
              <a:rPr lang="en-US" sz="1800" b="1" dirty="0">
                <a:solidFill>
                  <a:srgbClr val="000000"/>
                </a:solidFill>
                <a:latin typeface="Verdana" pitchFamily="34" charset="0"/>
                <a:ea typeface="Verdana" pitchFamily="34" charset="-122"/>
                <a:cs typeface="Verdana" pitchFamily="34" charset="-120"/>
              </a:rPr>
              <a:t>MIT krb5</a:t>
            </a:r>
            <a:endParaRPr lang="en-US" sz="1800" dirty="0"/>
          </a:p>
        </p:txBody>
      </p:sp>
      <p:sp>
        <p:nvSpPr>
          <p:cNvPr id="15" name="Text 13"/>
          <p:cNvSpPr txBox="1"/>
          <p:nvPr/>
        </p:nvSpPr>
        <p:spPr>
          <a:xfrm>
            <a:off x="8778240" y="3931920"/>
            <a:ext cx="2697480" cy="1188720"/>
          </a:xfrm>
          <a:prstGeom prst="rect">
            <a:avLst/>
          </a:prstGeom>
          <a:noFill/>
          <a:ln/>
        </p:spPr>
        <p:txBody>
          <a:bodyPr wrap="square" lIns="0" tIns="0" rIns="0" bIns="0" rtlCol="0" anchor="t"/>
          <a:lstStyle/>
          <a:p>
            <a:pPr marL="0" indent="0" algn="ctr">
              <a:buNone/>
            </a:pPr>
            <a:r>
              <a:rPr lang="en-US" sz="1300" dirty="0">
                <a:solidFill>
                  <a:srgbClr val="000000"/>
                </a:solidFill>
                <a:latin typeface="Verdana" pitchFamily="34" charset="0"/>
                <a:ea typeface="Verdana" pitchFamily="34" charset="-122"/>
                <a:cs typeface="Verdana" pitchFamily="34" charset="-120"/>
              </a:rPr>
              <a:t>Commit 7e0e602: “Cap decoding GeneralTime when time_t is 32-bit”</a:t>
            </a:r>
            <a:endParaRPr lang="en-US" sz="1400" dirty="0"/>
          </a:p>
        </p:txBody>
      </p:sp>
      <p:sp>
        <p:nvSpPr>
          <p:cNvPr id="16" name="Text 14"/>
          <p:cNvSpPr txBox="1"/>
          <p:nvPr/>
        </p:nvSpPr>
        <p:spPr>
          <a:xfrm>
            <a:off x="548640" y="5532120"/>
            <a:ext cx="11064240" cy="502920"/>
          </a:xfrm>
          <a:prstGeom prst="rect">
            <a:avLst/>
          </a:prstGeom>
          <a:noFill/>
          <a:ln/>
        </p:spPr>
        <p:txBody>
          <a:bodyPr wrap="square" lIns="0" tIns="0" rIns="0" bIns="0" rtlCol="0" anchor="ctr"/>
          <a:lstStyle/>
          <a:p>
            <a:pPr marL="0" indent="0" algn="ctr">
              <a:buNone/>
            </a:pPr>
            <a:r>
              <a:rPr lang="en-US" sz="1600" b="1" i="0" dirty="0">
                <a:solidFill>
                  <a:srgbClr val="C00000"/>
                </a:solidFill>
                <a:latin typeface="Verdana" pitchFamily="34" charset="0"/>
                <a:ea typeface="Verdana" pitchFamily="34" charset="-122"/>
                <a:cs typeface="Verdana" pitchFamily="34" charset="-120"/>
              </a:rPr>
              <a:t>Predicted in public in 2022. As of 22 Sep 2026: fixed upstream; not yet in MIT stable 1.22.2.</a:t>
            </a:r>
            <a:endParaRPr lang="en-US" sz="1600" dirty="0"/>
          </a:p>
        </p:txBody>
      </p:sp>
      <p:sp>
        <p:nvSpPr>
          <p:cNvPr id="17" name="Shape 15"/>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8" name="Text 16"/>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9" name="Text 17"/>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20" name="Text 18"/>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lgn="ctr">
              <a:buNone/>
            </a:pPr>
            <a:r>
              <a:rPr lang="en-US" sz="3000" b="1" dirty="0">
                <a:solidFill>
                  <a:srgbClr val="59BCF2"/>
                </a:solidFill>
                <a:latin typeface="Verdana" pitchFamily="34" charset="0"/>
                <a:ea typeface="Verdana" pitchFamily="34" charset="-122"/>
                <a:cs typeface="Verdana" pitchFamily="34" charset="-120"/>
              </a:rPr>
              <a:t>Same week. Two vendors. Opposite positions.</a:t>
            </a:r>
            <a:endParaRPr lang="en-US" sz="3000" dirty="0"/>
          </a:p>
        </p:txBody>
      </p:sp>
      <p:sp>
        <p:nvSpPr>
          <p:cNvPr id="3" name="Shape 1"/>
          <p:cNvSpPr/>
          <p:nvPr/>
        </p:nvSpPr>
        <p:spPr>
          <a:xfrm>
            <a:off x="548640" y="1325880"/>
            <a:ext cx="5120640" cy="3840480"/>
          </a:xfrm>
          <a:prstGeom prst="rect">
            <a:avLst/>
          </a:prstGeom>
          <a:solidFill>
            <a:srgbClr val="FDE9E9"/>
          </a:solidFill>
          <a:ln w="12700">
            <a:solidFill>
              <a:srgbClr val="FDE9E9"/>
            </a:solidFill>
            <a:prstDash val="solid"/>
          </a:ln>
        </p:spPr>
        <p:txBody>
          <a:bodyPr/>
          <a:lstStyle/>
          <a:p>
            <a:endParaRPr lang="en-US"/>
          </a:p>
        </p:txBody>
      </p:sp>
      <p:sp>
        <p:nvSpPr>
          <p:cNvPr id="4" name="Text 2"/>
          <p:cNvSpPr txBox="1"/>
          <p:nvPr/>
        </p:nvSpPr>
        <p:spPr>
          <a:xfrm>
            <a:off x="822960" y="1508760"/>
            <a:ext cx="4572000" cy="365760"/>
          </a:xfrm>
          <a:prstGeom prst="rect">
            <a:avLst/>
          </a:prstGeom>
          <a:noFill/>
          <a:ln/>
        </p:spPr>
        <p:txBody>
          <a:bodyPr wrap="square" lIns="0" tIns="0" rIns="0" bIns="0" rtlCol="0" anchor="t"/>
          <a:lstStyle/>
          <a:p>
            <a:pPr marL="0" indent="0">
              <a:buNone/>
            </a:pPr>
            <a:r>
              <a:rPr lang="en-US" sz="1600" b="1" dirty="0">
                <a:solidFill>
                  <a:srgbClr val="C00000"/>
                </a:solidFill>
                <a:latin typeface="Verdana" pitchFamily="34" charset="0"/>
                <a:ea typeface="Verdana" pitchFamily="34" charset="-122"/>
                <a:cs typeface="Verdana" pitchFamily="34" charset="-120"/>
              </a:rPr>
              <a:t>CISCO SUPPORT CASE</a:t>
            </a:r>
            <a:endParaRPr lang="en-US" sz="1600" dirty="0"/>
          </a:p>
        </p:txBody>
      </p:sp>
      <p:sp>
        <p:nvSpPr>
          <p:cNvPr id="5" name="Text 3"/>
          <p:cNvSpPr txBox="1"/>
          <p:nvPr/>
        </p:nvSpPr>
        <p:spPr>
          <a:xfrm>
            <a:off x="822960" y="1874520"/>
            <a:ext cx="4572000" cy="320040"/>
          </a:xfrm>
          <a:prstGeom prst="rect">
            <a:avLst/>
          </a:prstGeom>
          <a:noFill/>
          <a:ln/>
        </p:spPr>
        <p:txBody>
          <a:bodyPr wrap="square" lIns="0" tIns="0" rIns="0" bIns="0" rtlCol="0" anchor="t"/>
          <a:lstStyle/>
          <a:p>
            <a:pPr marL="0" indent="0">
              <a:buNone/>
            </a:pPr>
            <a:r>
              <a:rPr lang="en-US" sz="1200" dirty="0">
                <a:solidFill>
                  <a:srgbClr val="7F7F7F"/>
                </a:solidFill>
                <a:latin typeface="Verdana" pitchFamily="34" charset="0"/>
                <a:ea typeface="Verdana" pitchFamily="34" charset="-122"/>
                <a:cs typeface="Verdana" pitchFamily="34" charset="-120"/>
              </a:rPr>
              <a:t>as posted by a customer · Feb 2025</a:t>
            </a:r>
            <a:endParaRPr lang="en-US" sz="1200" dirty="0"/>
          </a:p>
        </p:txBody>
      </p:sp>
      <p:sp>
        <p:nvSpPr>
          <p:cNvPr id="6" name="Text 4"/>
          <p:cNvSpPr txBox="1"/>
          <p:nvPr/>
        </p:nvSpPr>
        <p:spPr>
          <a:xfrm>
            <a:off x="822960" y="2377440"/>
            <a:ext cx="4572000" cy="1097280"/>
          </a:xfrm>
          <a:prstGeom prst="rect">
            <a:avLst/>
          </a:prstGeom>
          <a:noFill/>
          <a:ln/>
        </p:spPr>
        <p:txBody>
          <a:bodyPr wrap="square" lIns="0" tIns="0" rIns="0" bIns="0" rtlCol="0" anchor="ctr"/>
          <a:lstStyle/>
          <a:p>
            <a:pPr marL="0" indent="0">
              <a:buNone/>
            </a:pPr>
            <a:r>
              <a:rPr lang="en-US" sz="2400" b="1" i="1" dirty="0">
                <a:solidFill>
                  <a:srgbClr val="000000"/>
                </a:solidFill>
                <a:latin typeface="Verdana" pitchFamily="34" charset="0"/>
                <a:ea typeface="Verdana" pitchFamily="34" charset="-122"/>
                <a:cs typeface="Verdana" pitchFamily="34" charset="-120"/>
              </a:rPr>
              <a:t>“the issue is on Microsoft Side”</a:t>
            </a:r>
            <a:endParaRPr lang="en-US" sz="2400" dirty="0"/>
          </a:p>
        </p:txBody>
      </p:sp>
      <p:sp>
        <p:nvSpPr>
          <p:cNvPr id="7" name="Text 5"/>
          <p:cNvSpPr txBox="1"/>
          <p:nvPr/>
        </p:nvSpPr>
        <p:spPr>
          <a:xfrm>
            <a:off x="822960" y="3749040"/>
            <a:ext cx="4572000" cy="1097280"/>
          </a:xfrm>
          <a:prstGeom prst="rect">
            <a:avLst/>
          </a:prstGeom>
          <a:noFill/>
          <a:ln/>
        </p:spPr>
        <p:txBody>
          <a:bodyPr wrap="square" lIns="0" tIns="0" rIns="0" bIns="0" rtlCol="0" anchor="t"/>
          <a:lstStyle/>
          <a:p>
            <a:pPr marL="0" indent="0">
              <a:buNone/>
            </a:pPr>
            <a:r>
              <a:rPr lang="en-US" sz="1600" dirty="0">
                <a:solidFill>
                  <a:srgbClr val="000000"/>
                </a:solidFill>
                <a:latin typeface="Verdana" pitchFamily="34" charset="0"/>
                <a:ea typeface="Verdana" pitchFamily="34" charset="-122"/>
                <a:cs typeface="Verdana" pitchFamily="34" charset="-120"/>
              </a:rPr>
              <a:t>Workaround: revert the domain controllers to Server 2022.</a:t>
            </a:r>
            <a:endParaRPr lang="en-US" sz="1600" dirty="0"/>
          </a:p>
        </p:txBody>
      </p:sp>
      <p:sp>
        <p:nvSpPr>
          <p:cNvPr id="8" name="Text 6"/>
          <p:cNvSpPr txBox="1"/>
          <p:nvPr/>
        </p:nvSpPr>
        <p:spPr>
          <a:xfrm>
            <a:off x="5669280" y="2743200"/>
            <a:ext cx="850392" cy="914400"/>
          </a:xfrm>
          <a:prstGeom prst="rect">
            <a:avLst/>
          </a:prstGeom>
          <a:noFill/>
          <a:ln/>
        </p:spPr>
        <p:txBody>
          <a:bodyPr wrap="square" lIns="0" tIns="0" rIns="0" bIns="0" rtlCol="0" anchor="ctr"/>
          <a:lstStyle/>
          <a:p>
            <a:pPr marL="0" indent="0" algn="ctr">
              <a:buNone/>
            </a:pPr>
            <a:r>
              <a:rPr lang="en-US" sz="4000" b="1" dirty="0">
                <a:solidFill>
                  <a:srgbClr val="7F7F7F"/>
                </a:solidFill>
                <a:latin typeface="Verdana" pitchFamily="34" charset="0"/>
                <a:ea typeface="Verdana" pitchFamily="34" charset="-122"/>
                <a:cs typeface="Verdana" pitchFamily="34" charset="-120"/>
              </a:rPr>
              <a:t>⇄</a:t>
            </a:r>
            <a:endParaRPr lang="en-US" sz="4000" dirty="0"/>
          </a:p>
        </p:txBody>
      </p:sp>
      <p:sp>
        <p:nvSpPr>
          <p:cNvPr id="9" name="Shape 7"/>
          <p:cNvSpPr/>
          <p:nvPr/>
        </p:nvSpPr>
        <p:spPr>
          <a:xfrm>
            <a:off x="6519672" y="1325880"/>
            <a:ext cx="5120640" cy="3840480"/>
          </a:xfrm>
          <a:prstGeom prst="rect">
            <a:avLst/>
          </a:prstGeom>
          <a:solidFill>
            <a:srgbClr val="E3F2FC"/>
          </a:solidFill>
          <a:ln w="12700">
            <a:solidFill>
              <a:srgbClr val="E3F2FC"/>
            </a:solidFill>
            <a:prstDash val="solid"/>
          </a:ln>
        </p:spPr>
        <p:txBody>
          <a:bodyPr/>
          <a:lstStyle/>
          <a:p>
            <a:endParaRPr lang="en-US"/>
          </a:p>
        </p:txBody>
      </p:sp>
      <p:sp>
        <p:nvSpPr>
          <p:cNvPr id="10" name="Text 8"/>
          <p:cNvSpPr txBox="1"/>
          <p:nvPr/>
        </p:nvSpPr>
        <p:spPr>
          <a:xfrm>
            <a:off x="6793992" y="1508760"/>
            <a:ext cx="4572000" cy="365760"/>
          </a:xfrm>
          <a:prstGeom prst="rect">
            <a:avLst/>
          </a:prstGeom>
          <a:noFill/>
          <a:ln/>
        </p:spPr>
        <p:txBody>
          <a:bodyPr wrap="square" lIns="0" tIns="0" rIns="0" bIns="0" rtlCol="0" anchor="t"/>
          <a:lstStyle/>
          <a:p>
            <a:pPr marL="0" indent="0">
              <a:buNone/>
            </a:pPr>
            <a:r>
              <a:rPr lang="en-US" sz="1600" b="1" dirty="0">
                <a:solidFill>
                  <a:srgbClr val="1F6FA8"/>
                </a:solidFill>
                <a:latin typeface="Verdana" pitchFamily="34" charset="0"/>
                <a:ea typeface="Verdana" pitchFamily="34" charset="-122"/>
                <a:cs typeface="Verdana" pitchFamily="34" charset="-120"/>
              </a:rPr>
              <a:t>MICROSOFT</a:t>
            </a:r>
            <a:endParaRPr lang="en-US" sz="1600" dirty="0"/>
          </a:p>
        </p:txBody>
      </p:sp>
      <p:sp>
        <p:nvSpPr>
          <p:cNvPr id="11" name="Text 9"/>
          <p:cNvSpPr txBox="1"/>
          <p:nvPr/>
        </p:nvSpPr>
        <p:spPr>
          <a:xfrm>
            <a:off x="6793992" y="1874520"/>
            <a:ext cx="4572000" cy="320040"/>
          </a:xfrm>
          <a:prstGeom prst="rect">
            <a:avLst/>
          </a:prstGeom>
          <a:noFill/>
          <a:ln/>
        </p:spPr>
        <p:txBody>
          <a:bodyPr wrap="square" lIns="0" tIns="0" rIns="0" bIns="0" rtlCol="0" anchor="t"/>
          <a:lstStyle/>
          <a:p>
            <a:pPr marL="0" indent="0">
              <a:buNone/>
            </a:pPr>
            <a:r>
              <a:rPr lang="en-US" sz="1200" dirty="0">
                <a:solidFill>
                  <a:srgbClr val="7F7F7F"/>
                </a:solidFill>
                <a:latin typeface="Verdana" pitchFamily="34" charset="0"/>
                <a:ea typeface="Verdana" pitchFamily="34" charset="-122"/>
                <a:cs typeface="Verdana" pitchFamily="34" charset="-120"/>
              </a:rPr>
              <a:t>TechCommunity · 21 Feb 2025</a:t>
            </a:r>
            <a:endParaRPr lang="en-US" sz="1200" dirty="0"/>
          </a:p>
        </p:txBody>
      </p:sp>
      <p:sp>
        <p:nvSpPr>
          <p:cNvPr id="12" name="Text 10"/>
          <p:cNvSpPr txBox="1"/>
          <p:nvPr/>
        </p:nvSpPr>
        <p:spPr>
          <a:xfrm>
            <a:off x="6793992" y="2377440"/>
            <a:ext cx="4572000" cy="2011680"/>
          </a:xfrm>
          <a:prstGeom prst="rect">
            <a:avLst/>
          </a:prstGeom>
          <a:noFill/>
          <a:ln/>
        </p:spPr>
        <p:txBody>
          <a:bodyPr wrap="square" lIns="0" tIns="0" rIns="0" bIns="0" rtlCol="0" anchor="ctr"/>
          <a:lstStyle/>
          <a:p>
            <a:pPr marL="0" indent="0">
              <a:buNone/>
            </a:pPr>
            <a:r>
              <a:rPr lang="en-US" sz="2200" b="1" i="1" dirty="0">
                <a:solidFill>
                  <a:srgbClr val="000000"/>
                </a:solidFill>
                <a:latin typeface="Verdana" pitchFamily="34" charset="0"/>
                <a:ea typeface="Verdana" pitchFamily="34" charset="-122"/>
                <a:cs typeface="Verdana" pitchFamily="34" charset="-120"/>
              </a:rPr>
              <a:t>“Our recommendation would be for Cisco and other vendors to update their software.”</a:t>
            </a:r>
            <a:endParaRPr lang="en-US" sz="2200" dirty="0"/>
          </a:p>
        </p:txBody>
      </p:sp>
      <p:sp>
        <p:nvSpPr>
          <p:cNvPr id="13" name="Text 11"/>
          <p:cNvSpPr txBox="1"/>
          <p:nvPr/>
        </p:nvSpPr>
        <p:spPr>
          <a:xfrm>
            <a:off x="548640" y="5440680"/>
            <a:ext cx="11064240" cy="594360"/>
          </a:xfrm>
          <a:prstGeom prst="rect">
            <a:avLst/>
          </a:prstGeom>
          <a:noFill/>
          <a:ln/>
        </p:spPr>
        <p:txBody>
          <a:bodyPr wrap="square" lIns="0" tIns="0" rIns="0" bIns="0" rtlCol="0" anchor="ctr"/>
          <a:lstStyle/>
          <a:p>
            <a:pPr marL="0" indent="0" algn="ctr">
              <a:buNone/>
            </a:pPr>
            <a:r>
              <a:rPr lang="en-US" sz="2200" b="1" dirty="0">
                <a:solidFill>
                  <a:srgbClr val="FF0000"/>
                </a:solidFill>
                <a:latin typeface="Verdana" pitchFamily="34" charset="0"/>
                <a:ea typeface="Verdana" pitchFamily="34" charset="-122"/>
                <a:cs typeface="Verdana" pitchFamily="34" charset="-120"/>
              </a:rPr>
              <a:t>Roll back the upgrade to preserve compatibility?</a:t>
            </a:r>
            <a:endParaRPr lang="en-US" sz="2200" dirty="0"/>
          </a:p>
        </p:txBody>
      </p:sp>
      <p:sp>
        <p:nvSpPr>
          <p:cNvPr id="14" name="Shape 12"/>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5" name="Text 13"/>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6" name="Text 14"/>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17" name="Text 15"/>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lgn="l">
              <a:buNone/>
            </a:pPr>
            <a:r>
              <a:rPr lang="en-US" sz="3000" b="1" dirty="0">
                <a:solidFill>
                  <a:srgbClr val="59BCF2"/>
                </a:solidFill>
                <a:latin typeface="Verdana" pitchFamily="34" charset="0"/>
                <a:ea typeface="Verdana" pitchFamily="34" charset="-122"/>
                <a:cs typeface="Verdana" pitchFamily="34" charset="-120"/>
              </a:rPr>
              <a:t>MIT's fix: just make the error stop</a:t>
            </a:r>
            <a:endParaRPr lang="en-US" sz="3000" dirty="0"/>
          </a:p>
        </p:txBody>
      </p:sp>
      <p:sp>
        <p:nvSpPr>
          <p:cNvPr id="3" name="Shape 1"/>
          <p:cNvSpPr/>
          <p:nvPr/>
        </p:nvSpPr>
        <p:spPr>
          <a:xfrm>
            <a:off x="548640" y="1280160"/>
            <a:ext cx="6858000" cy="4480560"/>
          </a:xfrm>
          <a:prstGeom prst="rect">
            <a:avLst/>
          </a:prstGeom>
          <a:solidFill>
            <a:srgbClr val="1E1E1E"/>
          </a:solidFill>
          <a:ln w="12700">
            <a:solidFill>
              <a:srgbClr val="1E1E1E"/>
            </a:solidFill>
            <a:prstDash val="solid"/>
          </a:ln>
        </p:spPr>
        <p:txBody>
          <a:bodyPr/>
          <a:lstStyle/>
          <a:p>
            <a:endParaRPr lang="en-US"/>
          </a:p>
        </p:txBody>
      </p:sp>
      <p:sp>
        <p:nvSpPr>
          <p:cNvPr id="4" name="Text 2"/>
          <p:cNvSpPr txBox="1"/>
          <p:nvPr/>
        </p:nvSpPr>
        <p:spPr>
          <a:xfrm>
            <a:off x="777240" y="1554480"/>
            <a:ext cx="6492240" cy="4023360"/>
          </a:xfrm>
          <a:prstGeom prst="rect">
            <a:avLst/>
          </a:prstGeom>
          <a:noFill/>
          <a:ln/>
        </p:spPr>
        <p:txBody>
          <a:bodyPr wrap="square" lIns="0" tIns="0" rIns="0" bIns="0" rtlCol="0" anchor="ctr"/>
          <a:lstStyle/>
          <a:p>
            <a:pPr marL="0" indent="0">
              <a:lnSpc>
                <a:spcPct val="105000"/>
              </a:lnSpc>
              <a:spcAft>
                <a:spcPts val="600"/>
              </a:spcAft>
              <a:buNone/>
            </a:pPr>
            <a:r>
              <a:rPr sz="2100" b="0">
                <a:solidFill>
                  <a:srgbClr val="D4D4D4"/>
                </a:solidFill>
                <a:latin typeface="Courier New"/>
              </a:rPr>
              <a:t>#if </a:t>
            </a:r>
            <a:r>
              <a:rPr sz="2100" b="1">
                <a:solidFill>
                  <a:srgbClr val="FFD200"/>
                </a:solidFill>
                <a:latin typeface="Courier New"/>
              </a:rPr>
              <a:t>SIZEOF_TIME_T == 4</a:t>
            </a:r>
            <a:endParaRPr lang="en-US" sz="1550" dirty="0"/>
          </a:p>
          <a:p>
            <a:pPr>
              <a:spcAft>
                <a:spcPts val="600"/>
              </a:spcAft>
            </a:pPr>
            <a:r>
              <a:rPr sz="2100" b="0">
                <a:solidFill>
                  <a:srgbClr val="6A9955"/>
                </a:solidFill>
                <a:latin typeface="Courier New"/>
              </a:rPr>
              <a:t>  /* ... Clamping the result</a:t>
            </a:r>
          </a:p>
          <a:p>
            <a:pPr>
              <a:spcAft>
                <a:spcPts val="600"/>
              </a:spcAft>
            </a:pPr>
            <a:r>
              <a:rPr sz="2100" b="0">
                <a:solidFill>
                  <a:srgbClr val="6A9955"/>
                </a:solidFill>
                <a:latin typeface="Courier New"/>
              </a:rPr>
              <a:t>   * as we do here </a:t>
            </a:r>
            <a:r>
              <a:rPr sz="2100" b="1">
                <a:solidFill>
                  <a:srgbClr val="E69138"/>
                </a:solidFill>
                <a:latin typeface="Courier New"/>
              </a:rPr>
              <a:t>is not safe</a:t>
            </a:r>
            <a:r>
              <a:rPr sz="2100" b="0">
                <a:solidFill>
                  <a:srgbClr val="6A9955"/>
                </a:solidFill>
                <a:latin typeface="Courier New"/>
              </a:rPr>
              <a:t> ... */</a:t>
            </a:r>
          </a:p>
          <a:p>
            <a:pPr>
              <a:spcAft>
                <a:spcPts val="600"/>
              </a:spcAft>
            </a:pPr>
            <a:r>
              <a:rPr sz="2100" b="0">
                <a:solidFill>
                  <a:srgbClr val="D4D4D4"/>
                </a:solidFill>
                <a:latin typeface="Courier New"/>
              </a:rPr>
              <a:t>  if (memcmp(s,</a:t>
            </a:r>
          </a:p>
          <a:p>
            <a:pPr>
              <a:spcAft>
                <a:spcPts val="600"/>
              </a:spcAft>
            </a:pPr>
            <a:r>
              <a:rPr sz="2100" b="0">
                <a:solidFill>
                  <a:srgbClr val="D4D4D4"/>
                </a:solidFill>
                <a:latin typeface="Courier New"/>
              </a:rPr>
              <a:t>      </a:t>
            </a:r>
            <a:r>
              <a:rPr sz="2100" b="1">
                <a:solidFill>
                  <a:srgbClr val="FFD200"/>
                </a:solidFill>
                <a:latin typeface="Courier New"/>
              </a:rPr>
              <a:t>"20380119031407Z"</a:t>
            </a:r>
            <a:r>
              <a:rPr sz="2100" b="0">
                <a:solidFill>
                  <a:srgbClr val="D4D4D4"/>
                </a:solidFill>
                <a:latin typeface="Courier New"/>
              </a:rPr>
              <a:t>, 15) &gt; 0)</a:t>
            </a:r>
          </a:p>
          <a:p>
            <a:pPr>
              <a:spcAft>
                <a:spcPts val="600"/>
              </a:spcAft>
            </a:pPr>
            <a:r>
              <a:rPr sz="2100" b="0">
                <a:solidFill>
                  <a:srgbClr val="D4D4D4"/>
                </a:solidFill>
                <a:latin typeface="Courier New"/>
              </a:rPr>
              <a:t>    *time_out = (time_t)</a:t>
            </a:r>
            <a:r>
              <a:rPr sz="2100" b="1">
                <a:solidFill>
                  <a:srgbClr val="FFD200"/>
                </a:solidFill>
                <a:latin typeface="Courier New"/>
              </a:rPr>
              <a:t>INT32_MAX</a:t>
            </a:r>
            <a:r>
              <a:rPr sz="2100" b="0">
                <a:solidFill>
                  <a:srgbClr val="D4D4D4"/>
                </a:solidFill>
                <a:latin typeface="Courier New"/>
              </a:rPr>
              <a:t>;</a:t>
            </a:r>
          </a:p>
          <a:p>
            <a:pPr>
              <a:spcAft>
                <a:spcPts val="600"/>
              </a:spcAft>
            </a:pPr>
            <a:r>
              <a:rPr sz="2100" b="0">
                <a:solidFill>
                  <a:srgbClr val="D4D4D4"/>
                </a:solidFill>
                <a:latin typeface="Courier New"/>
              </a:rPr>
              <a:t>#endif</a:t>
            </a:r>
          </a:p>
        </p:txBody>
      </p:sp>
      <p:sp>
        <p:nvSpPr>
          <p:cNvPr id="5" name="Text 3"/>
          <p:cNvSpPr txBox="1"/>
          <p:nvPr/>
        </p:nvSpPr>
        <p:spPr>
          <a:xfrm>
            <a:off x="548640" y="5852160"/>
            <a:ext cx="6858000" cy="320040"/>
          </a:xfrm>
          <a:prstGeom prst="rect">
            <a:avLst/>
          </a:prstGeom>
          <a:noFill/>
          <a:ln/>
        </p:spPr>
        <p:txBody>
          <a:bodyPr wrap="square" lIns="0" tIns="0" rIns="0" bIns="0" rtlCol="0" anchor="t"/>
          <a:lstStyle/>
          <a:p>
            <a:pPr marL="0" indent="0">
              <a:buNone/>
            </a:pPr>
            <a:r>
              <a:rPr lang="en-US" sz="1000" dirty="0">
                <a:solidFill>
                  <a:srgbClr val="7F7F7F"/>
                </a:solidFill>
                <a:latin typeface="Verdana" pitchFamily="34" charset="0"/>
                <a:ea typeface="Verdana" pitchFamily="34" charset="-122"/>
                <a:cs typeface="Verdana" pitchFamily="34" charset="-120"/>
              </a:rPr>
              <a:t>krb5 commit 7e0e602 · 23 March 2026 · src/lib/krb5/asn.1/asn1_encode.c (heavily abridged)</a:t>
            </a:r>
            <a:endParaRPr lang="en-US" sz="1000" dirty="0"/>
          </a:p>
        </p:txBody>
      </p:sp>
      <p:sp>
        <p:nvSpPr>
          <p:cNvPr id="6" name="Shape 4"/>
          <p:cNvSpPr/>
          <p:nvPr/>
        </p:nvSpPr>
        <p:spPr>
          <a:xfrm>
            <a:off x="7772400" y="1280160"/>
            <a:ext cx="3840480" cy="2331720"/>
          </a:xfrm>
          <a:prstGeom prst="rect">
            <a:avLst/>
          </a:prstGeom>
          <a:solidFill>
            <a:srgbClr val="F2F2F2"/>
          </a:solidFill>
          <a:ln w="12700">
            <a:solidFill>
              <a:srgbClr val="F2F2F2"/>
            </a:solidFill>
            <a:prstDash val="solid"/>
          </a:ln>
        </p:spPr>
        <p:txBody>
          <a:bodyPr/>
          <a:lstStyle/>
          <a:p>
            <a:endParaRPr lang="en-US"/>
          </a:p>
        </p:txBody>
      </p:sp>
      <p:sp>
        <p:nvSpPr>
          <p:cNvPr id="7" name="Text 5"/>
          <p:cNvSpPr txBox="1"/>
          <p:nvPr/>
        </p:nvSpPr>
        <p:spPr>
          <a:xfrm>
            <a:off x="8001000" y="1417320"/>
            <a:ext cx="3429000" cy="1737360"/>
          </a:xfrm>
          <a:prstGeom prst="rect">
            <a:avLst/>
          </a:prstGeom>
          <a:noFill/>
          <a:ln/>
        </p:spPr>
        <p:txBody>
          <a:bodyPr wrap="square" lIns="0" tIns="0" rIns="0" bIns="0" rtlCol="0" anchor="ctr"/>
          <a:lstStyle/>
          <a:p>
            <a:pPr marL="0" indent="0">
              <a:buNone/>
            </a:pPr>
            <a:r>
              <a:rPr lang="en-US" sz="1600" i="1" dirty="0">
                <a:solidFill>
                  <a:srgbClr val="000000"/>
                </a:solidFill>
                <a:latin typeface="Verdana" pitchFamily="34" charset="0"/>
                <a:ea typeface="Verdana" pitchFamily="34" charset="-122"/>
                <a:cs typeface="Verdana" pitchFamily="34" charset="-120"/>
              </a:rPr>
              <a:t>“32-bit platforms are increasingly rare, and there [sic] no negative ramifications are known at this time.”</a:t>
            </a:r>
            <a:endParaRPr lang="en-US" sz="1600" dirty="0"/>
          </a:p>
        </p:txBody>
      </p:sp>
      <p:sp>
        <p:nvSpPr>
          <p:cNvPr id="8" name="Text 6"/>
          <p:cNvSpPr txBox="1"/>
          <p:nvPr/>
        </p:nvSpPr>
        <p:spPr>
          <a:xfrm>
            <a:off x="8001000" y="3154680"/>
            <a:ext cx="3429000" cy="320040"/>
          </a:xfrm>
          <a:prstGeom prst="rect">
            <a:avLst/>
          </a:prstGeom>
          <a:noFill/>
          <a:ln/>
        </p:spPr>
        <p:txBody>
          <a:bodyPr wrap="square" lIns="0" tIns="0" rIns="0" bIns="0" rtlCol="0" anchor="t"/>
          <a:lstStyle/>
          <a:p>
            <a:pPr marL="0" indent="0">
              <a:buNone/>
            </a:pPr>
            <a:r>
              <a:rPr lang="en-US" sz="1200" dirty="0">
                <a:solidFill>
                  <a:srgbClr val="7F7F7F"/>
                </a:solidFill>
                <a:latin typeface="Verdana" pitchFamily="34" charset="0"/>
                <a:ea typeface="Verdana" pitchFamily="34" charset="-122"/>
                <a:cs typeface="Verdana" pitchFamily="34" charset="-120"/>
              </a:rPr>
              <a:t>— commit message</a:t>
            </a:r>
            <a:endParaRPr lang="en-US" sz="1200" dirty="0"/>
          </a:p>
        </p:txBody>
      </p:sp>
      <p:sp>
        <p:nvSpPr>
          <p:cNvPr id="9" name="Text 7"/>
          <p:cNvSpPr txBox="1"/>
          <p:nvPr/>
        </p:nvSpPr>
        <p:spPr>
          <a:xfrm>
            <a:off x="7772400" y="3931920"/>
            <a:ext cx="3840480" cy="457200"/>
          </a:xfrm>
          <a:prstGeom prst="rect">
            <a:avLst/>
          </a:prstGeom>
          <a:noFill/>
          <a:ln/>
        </p:spPr>
        <p:txBody>
          <a:bodyPr wrap="square" lIns="0" tIns="0" rIns="0" bIns="0" rtlCol="0" anchor="t"/>
          <a:lstStyle/>
          <a:p>
            <a:pPr marL="0" indent="0">
              <a:buNone/>
            </a:pPr>
            <a:r>
              <a:rPr lang="en-US" sz="2200" b="1" dirty="0">
                <a:solidFill>
                  <a:srgbClr val="000000"/>
                </a:solidFill>
                <a:latin typeface="Verdana" pitchFamily="34" charset="0"/>
                <a:ea typeface="Verdana" pitchFamily="34" charset="-122"/>
                <a:cs typeface="Verdana" pitchFamily="34" charset="-120"/>
              </a:rPr>
              <a:t>Rational triage.</a:t>
            </a:r>
            <a:endParaRPr lang="en-US" sz="2200" dirty="0"/>
          </a:p>
        </p:txBody>
      </p:sp>
      <p:sp>
        <p:nvSpPr>
          <p:cNvPr id="10" name="Text 8"/>
          <p:cNvSpPr txBox="1"/>
          <p:nvPr/>
        </p:nvSpPr>
        <p:spPr>
          <a:xfrm>
            <a:off x="7772400" y="4434840"/>
            <a:ext cx="3840480" cy="1188720"/>
          </a:xfrm>
          <a:prstGeom prst="rect">
            <a:avLst/>
          </a:prstGeom>
          <a:noFill/>
          <a:ln/>
        </p:spPr>
        <p:txBody>
          <a:bodyPr wrap="square" lIns="0" tIns="0" rIns="0" bIns="0" rtlCol="0" anchor="t"/>
          <a:lstStyle/>
          <a:p>
            <a:pPr marL="0" indent="0">
              <a:buNone/>
            </a:pPr>
            <a:r>
              <a:rPr lang="en-US" sz="1700" dirty="0">
                <a:solidFill>
                  <a:srgbClr val="000000"/>
                </a:solidFill>
                <a:latin typeface="Verdana" pitchFamily="34" charset="0"/>
                <a:ea typeface="Verdana" pitchFamily="34" charset="-122"/>
                <a:cs typeface="Verdana" pitchFamily="34" charset="-120"/>
              </a:rPr>
              <a:t> “Rare” depends on what part of the ecosystem you can see.</a:t>
            </a:r>
            <a:endParaRPr lang="en-US" sz="1700" dirty="0"/>
          </a:p>
        </p:txBody>
      </p:sp>
      <p:sp>
        <p:nvSpPr>
          <p:cNvPr id="11" name="Shape 9"/>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2" name="Text 10"/>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3" name="Text 11"/>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14" name="Text 12"/>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a:effectLst/>
      </p:bgPr>
    </p:bg>
    <p:spTree>
      <p:nvGrpSpPr>
        <p:cNvPr id="1" name=""/>
        <p:cNvGrpSpPr/>
        <p:nvPr/>
      </p:nvGrpSpPr>
      <p:grpSpPr>
        <a:xfrm>
          <a:off x="0" y="0"/>
          <a:ext cx="0" cy="0"/>
          <a:chOff x="0" y="0"/>
          <a:chExt cx="0" cy="0"/>
        </a:xfrm>
      </p:grpSpPr>
      <p:sp>
        <p:nvSpPr>
          <p:cNvPr id="2" name="Text 0"/>
          <p:cNvSpPr txBox="1"/>
          <p:nvPr/>
        </p:nvSpPr>
        <p:spPr>
          <a:xfrm>
            <a:off x="914400" y="1280160"/>
            <a:ext cx="10332720" cy="1737360"/>
          </a:xfrm>
          <a:prstGeom prst="rect">
            <a:avLst/>
          </a:prstGeom>
          <a:noFill/>
          <a:ln/>
        </p:spPr>
        <p:txBody>
          <a:bodyPr wrap="square" lIns="0" tIns="0" rIns="0" bIns="0" rtlCol="0" anchor="ctr"/>
          <a:lstStyle/>
          <a:p>
            <a:pPr marL="0" indent="0" algn="ctr">
              <a:buNone/>
            </a:pPr>
            <a:r>
              <a:rPr lang="en-US" sz="3600" b="1" dirty="0">
                <a:solidFill>
                  <a:srgbClr val="FFFFFF"/>
                </a:solidFill>
                <a:latin typeface="Verdana" pitchFamily="34" charset="0"/>
                <a:ea typeface="Verdana" pitchFamily="34" charset="-122"/>
                <a:cs typeface="Verdana" pitchFamily="34" charset="-120"/>
              </a:rPr>
              <a:t>“…we all have to work together to handle the 32-bit date limit.”</a:t>
            </a:r>
            <a:endParaRPr lang="en-US" sz="3600" dirty="0"/>
          </a:p>
        </p:txBody>
      </p:sp>
      <p:sp>
        <p:nvSpPr>
          <p:cNvPr id="3" name="Text 1"/>
          <p:cNvSpPr txBox="1"/>
          <p:nvPr/>
        </p:nvSpPr>
        <p:spPr>
          <a:xfrm>
            <a:off x="914400" y="3108960"/>
            <a:ext cx="10332720" cy="457200"/>
          </a:xfrm>
          <a:prstGeom prst="rect">
            <a:avLst/>
          </a:prstGeom>
          <a:noFill/>
          <a:ln/>
        </p:spPr>
        <p:txBody>
          <a:bodyPr wrap="square" lIns="0" tIns="0" rIns="0" bIns="0" rtlCol="0" anchor="ctr"/>
          <a:lstStyle/>
          <a:p>
            <a:pPr marL="0" indent="0" algn="ctr">
              <a:buNone/>
            </a:pPr>
            <a:r>
              <a:rPr lang="en-US" sz="1600" dirty="0">
                <a:solidFill>
                  <a:srgbClr val="A6A6A6"/>
                </a:solidFill>
                <a:latin typeface="Verdana" pitchFamily="34" charset="0"/>
                <a:ea typeface="Verdana" pitchFamily="34" charset="-122"/>
                <a:cs typeface="Verdana" pitchFamily="34" charset="-120"/>
              </a:rPr>
              <a:t>— Microsoft, TechCommunity, 21 February 2025</a:t>
            </a:r>
            <a:endParaRPr lang="en-US" sz="1600" dirty="0"/>
          </a:p>
        </p:txBody>
      </p:sp>
      <p:sp>
        <p:nvSpPr>
          <p:cNvPr id="4" name="Text 2"/>
          <p:cNvSpPr txBox="1"/>
          <p:nvPr/>
        </p:nvSpPr>
        <p:spPr>
          <a:xfrm>
            <a:off x="914400" y="4114800"/>
            <a:ext cx="10332720" cy="914400"/>
          </a:xfrm>
          <a:prstGeom prst="rect">
            <a:avLst/>
          </a:prstGeom>
          <a:noFill/>
          <a:ln/>
        </p:spPr>
        <p:txBody>
          <a:bodyPr wrap="square" lIns="0" tIns="0" rIns="0" bIns="0" rtlCol="0" anchor="ctr"/>
          <a:lstStyle/>
          <a:p>
            <a:pPr marL="0" indent="0" algn="ctr">
              <a:buNone/>
            </a:pPr>
            <a:r>
              <a:rPr lang="en-US" sz="4400" b="1" dirty="0">
                <a:solidFill>
                  <a:srgbClr val="E69138"/>
                </a:solidFill>
                <a:latin typeface="Verdana" pitchFamily="34" charset="0"/>
                <a:ea typeface="Verdana" pitchFamily="34" charset="-122"/>
                <a:cs typeface="Verdana" pitchFamily="34" charset="-120"/>
              </a:rPr>
              <a:t>So where's the mechanism?</a:t>
            </a:r>
            <a:endParaRPr lang="en-US" sz="4400" dirty="0"/>
          </a:p>
        </p:txBody>
      </p:sp>
      <p:sp>
        <p:nvSpPr>
          <p:cNvPr id="5" name="Shape 3"/>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6" name="Text 4"/>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7" name="Text 5"/>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 Darley - 2026 -</a:t>
            </a:r>
            <a:endParaRPr lang="en-US" sz="1000" dirty="0"/>
          </a:p>
        </p:txBody>
      </p:sp>
      <p:sp>
        <p:nvSpPr>
          <p:cNvPr id="8" name="Text 6"/>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FFFFFF"/>
                </a:solidFill>
                <a:latin typeface="Verdana" pitchFamily="34" charset="0"/>
                <a:ea typeface="Verdana" pitchFamily="34" charset="-122"/>
                <a:cs typeface="Verdana"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lgn="ctr">
              <a:buNone/>
            </a:pPr>
            <a:r>
              <a:rPr lang="en-US" sz="3000" b="1" dirty="0">
                <a:solidFill>
                  <a:srgbClr val="59BCF2"/>
                </a:solidFill>
                <a:latin typeface="Verdana" pitchFamily="34" charset="0"/>
                <a:ea typeface="Verdana" pitchFamily="34" charset="-122"/>
                <a:cs typeface="Verdana" pitchFamily="34" charset="-120"/>
              </a:rPr>
              <a:t>Roadmaps. Tooling. Dates. Public messaging.</a:t>
            </a:r>
            <a:endParaRPr lang="en-US" sz="3000" dirty="0"/>
          </a:p>
        </p:txBody>
      </p:sp>
      <p:sp>
        <p:nvSpPr>
          <p:cNvPr id="3" name="Text 1"/>
          <p:cNvSpPr txBox="1"/>
          <p:nvPr/>
        </p:nvSpPr>
        <p:spPr>
          <a:xfrm>
            <a:off x="548640" y="1051560"/>
            <a:ext cx="11064240" cy="411480"/>
          </a:xfrm>
          <a:prstGeom prst="rect">
            <a:avLst/>
          </a:prstGeom>
          <a:noFill/>
          <a:ln/>
        </p:spPr>
        <p:txBody>
          <a:bodyPr wrap="square" lIns="0" tIns="0" rIns="0" bIns="0" rtlCol="0" anchor="ctr"/>
          <a:lstStyle/>
          <a:p>
            <a:pPr marL="0" indent="0" algn="ctr">
              <a:buNone/>
            </a:pPr>
            <a:r>
              <a:rPr lang="en-US" sz="1700" i="1" dirty="0">
                <a:solidFill>
                  <a:srgbClr val="000000"/>
                </a:solidFill>
                <a:highlight>
                  <a:srgbClr val="FFFF99"/>
                </a:highlight>
                <a:latin typeface="Verdana" pitchFamily="34" charset="0"/>
                <a:ea typeface="Verdana" pitchFamily="34" charset="-122"/>
                <a:cs typeface="Verdana" pitchFamily="34" charset="-120"/>
              </a:rPr>
              <a:t>Same vendor. Same authentication ecosystem. Same years.</a:t>
            </a:r>
            <a:endParaRPr lang="en-US" sz="1700" dirty="0"/>
          </a:p>
        </p:txBody>
      </p:sp>
      <p:sp>
        <p:nvSpPr>
          <p:cNvPr id="4" name="Text 2"/>
          <p:cNvSpPr txBox="1"/>
          <p:nvPr/>
        </p:nvSpPr>
        <p:spPr>
          <a:xfrm>
            <a:off x="548640" y="1783080"/>
            <a:ext cx="2286000" cy="731520"/>
          </a:xfrm>
          <a:prstGeom prst="rect">
            <a:avLst/>
          </a:prstGeom>
          <a:noFill/>
          <a:ln/>
        </p:spPr>
        <p:txBody>
          <a:bodyPr wrap="square" lIns="0" tIns="0" rIns="0" bIns="0" rtlCol="0" anchor="ctr"/>
          <a:lstStyle/>
          <a:p>
            <a:pPr marL="0" indent="0">
              <a:buNone/>
            </a:pPr>
            <a:r>
              <a:rPr lang="en-US" sz="1700" b="1" dirty="0">
                <a:solidFill>
                  <a:srgbClr val="000000"/>
                </a:solidFill>
                <a:latin typeface="Verdana" pitchFamily="34" charset="0"/>
                <a:ea typeface="Verdana" pitchFamily="34" charset="-122"/>
                <a:cs typeface="Verdana" pitchFamily="34" charset="-120"/>
              </a:rPr>
              <a:t>NTLM</a:t>
            </a:r>
            <a:endParaRPr lang="en-US" sz="1700" dirty="0"/>
          </a:p>
        </p:txBody>
      </p:sp>
      <p:sp>
        <p:nvSpPr>
          <p:cNvPr id="5" name="Shape 3"/>
          <p:cNvSpPr/>
          <p:nvPr/>
        </p:nvSpPr>
        <p:spPr>
          <a:xfrm>
            <a:off x="3017520" y="1783080"/>
            <a:ext cx="2743200" cy="731520"/>
          </a:xfrm>
          <a:prstGeom prst="roundRect">
            <a:avLst>
              <a:gd name="adj" fmla="val 10000"/>
            </a:avLst>
          </a:prstGeom>
          <a:solidFill>
            <a:srgbClr val="E3F2FC"/>
          </a:solidFill>
          <a:ln w="12700">
            <a:solidFill>
              <a:srgbClr val="59BCF2"/>
            </a:solidFill>
            <a:prstDash val="solid"/>
          </a:ln>
        </p:spPr>
        <p:txBody>
          <a:bodyPr/>
          <a:lstStyle/>
          <a:p>
            <a:endParaRPr lang="en-US"/>
          </a:p>
        </p:txBody>
      </p:sp>
      <p:sp>
        <p:nvSpPr>
          <p:cNvPr id="6" name="Text 4"/>
          <p:cNvSpPr txBox="1"/>
          <p:nvPr/>
        </p:nvSpPr>
        <p:spPr>
          <a:xfrm>
            <a:off x="3127248" y="1783080"/>
            <a:ext cx="2523744" cy="731520"/>
          </a:xfrm>
          <a:prstGeom prst="rect">
            <a:avLst/>
          </a:prstGeom>
          <a:noFill/>
          <a:ln/>
        </p:spPr>
        <p:txBody>
          <a:bodyPr wrap="square" lIns="0" tIns="0" rIns="0" bIns="0" rtlCol="0" anchor="ctr"/>
          <a:lstStyle/>
          <a:p>
            <a:pPr marL="0" indent="0" algn="ctr">
              <a:buNone/>
            </a:pPr>
            <a:r>
              <a:rPr lang="en-US" sz="1300" b="1" dirty="0">
                <a:solidFill>
                  <a:srgbClr val="1F3A4D"/>
                </a:solidFill>
                <a:latin typeface="Verdana" pitchFamily="34" charset="0"/>
                <a:ea typeface="Verdana" pitchFamily="34" charset="-122"/>
                <a:cs typeface="Verdana" pitchFamily="34" charset="-120"/>
              </a:rPr>
              <a:t>Audit</a:t>
            </a:r>
            <a:endParaRPr lang="en-US" sz="1300" dirty="0"/>
          </a:p>
        </p:txBody>
      </p:sp>
      <p:sp>
        <p:nvSpPr>
          <p:cNvPr id="7" name="Shape 5"/>
          <p:cNvSpPr/>
          <p:nvPr/>
        </p:nvSpPr>
        <p:spPr>
          <a:xfrm>
            <a:off x="6035040" y="1783080"/>
            <a:ext cx="2743200" cy="731520"/>
          </a:xfrm>
          <a:prstGeom prst="roundRect">
            <a:avLst>
              <a:gd name="adj" fmla="val 10000"/>
            </a:avLst>
          </a:prstGeom>
          <a:solidFill>
            <a:srgbClr val="E3F2FC"/>
          </a:solidFill>
          <a:ln w="12700">
            <a:solidFill>
              <a:srgbClr val="59BCF2"/>
            </a:solidFill>
            <a:prstDash val="solid"/>
          </a:ln>
        </p:spPr>
        <p:txBody>
          <a:bodyPr/>
          <a:lstStyle/>
          <a:p>
            <a:endParaRPr lang="en-US"/>
          </a:p>
        </p:txBody>
      </p:sp>
      <p:sp>
        <p:nvSpPr>
          <p:cNvPr id="8" name="Text 6"/>
          <p:cNvSpPr txBox="1"/>
          <p:nvPr/>
        </p:nvSpPr>
        <p:spPr>
          <a:xfrm>
            <a:off x="6144768" y="1783080"/>
            <a:ext cx="2523744" cy="731520"/>
          </a:xfrm>
          <a:prstGeom prst="rect">
            <a:avLst/>
          </a:prstGeom>
          <a:noFill/>
          <a:ln/>
        </p:spPr>
        <p:txBody>
          <a:bodyPr wrap="square" lIns="0" tIns="0" rIns="0" bIns="0" rtlCol="0" anchor="ctr"/>
          <a:lstStyle/>
          <a:p>
            <a:pPr marL="0" indent="0" algn="ctr">
              <a:buNone/>
            </a:pPr>
            <a:r>
              <a:rPr lang="en-US" sz="1300" b="1" dirty="0">
                <a:solidFill>
                  <a:srgbClr val="1F3A4D"/>
                </a:solidFill>
                <a:latin typeface="Verdana" pitchFamily="34" charset="0"/>
                <a:ea typeface="Verdana" pitchFamily="34" charset="-122"/>
                <a:cs typeface="Verdana" pitchFamily="34" charset="-120"/>
              </a:rPr>
              <a:t>Compatibility features · H2 2026</a:t>
            </a:r>
            <a:endParaRPr lang="en-US" sz="1300" dirty="0"/>
          </a:p>
        </p:txBody>
      </p:sp>
      <p:sp>
        <p:nvSpPr>
          <p:cNvPr id="9" name="Shape 7"/>
          <p:cNvSpPr/>
          <p:nvPr/>
        </p:nvSpPr>
        <p:spPr>
          <a:xfrm>
            <a:off x="9052560" y="1783080"/>
            <a:ext cx="2743200" cy="731520"/>
          </a:xfrm>
          <a:prstGeom prst="roundRect">
            <a:avLst>
              <a:gd name="adj" fmla="val 10000"/>
            </a:avLst>
          </a:prstGeom>
          <a:solidFill>
            <a:srgbClr val="E3F2FC"/>
          </a:solidFill>
          <a:ln w="12700">
            <a:solidFill>
              <a:srgbClr val="59BCF2"/>
            </a:solidFill>
            <a:prstDash val="solid"/>
          </a:ln>
        </p:spPr>
        <p:txBody>
          <a:bodyPr/>
          <a:lstStyle/>
          <a:p>
            <a:endParaRPr lang="en-US"/>
          </a:p>
        </p:txBody>
      </p:sp>
      <p:sp>
        <p:nvSpPr>
          <p:cNvPr id="10" name="Text 8"/>
          <p:cNvSpPr txBox="1"/>
          <p:nvPr/>
        </p:nvSpPr>
        <p:spPr>
          <a:xfrm>
            <a:off x="9162288" y="1783080"/>
            <a:ext cx="2523744" cy="731520"/>
          </a:xfrm>
          <a:prstGeom prst="rect">
            <a:avLst/>
          </a:prstGeom>
          <a:noFill/>
          <a:ln/>
        </p:spPr>
        <p:txBody>
          <a:bodyPr wrap="square" lIns="0" tIns="0" rIns="0" bIns="0" rtlCol="0" anchor="ctr"/>
          <a:lstStyle/>
          <a:p>
            <a:pPr marL="0" indent="0" algn="ctr">
              <a:buNone/>
            </a:pPr>
            <a:r>
              <a:rPr lang="en-US" sz="1300" b="1" dirty="0">
                <a:solidFill>
                  <a:srgbClr val="1F3A4D"/>
                </a:solidFill>
                <a:latin typeface="Verdana" pitchFamily="34" charset="0"/>
                <a:ea typeface="Verdana" pitchFamily="34" charset="-122"/>
                <a:cs typeface="Verdana" pitchFamily="34" charset="-120"/>
              </a:rPr>
              <a:t>Off by default · next major release</a:t>
            </a:r>
            <a:endParaRPr lang="en-US" sz="1300" dirty="0"/>
          </a:p>
        </p:txBody>
      </p:sp>
      <p:sp>
        <p:nvSpPr>
          <p:cNvPr id="11" name="Text 9"/>
          <p:cNvSpPr txBox="1"/>
          <p:nvPr/>
        </p:nvSpPr>
        <p:spPr>
          <a:xfrm>
            <a:off x="548640" y="2697480"/>
            <a:ext cx="2286000" cy="731520"/>
          </a:xfrm>
          <a:prstGeom prst="rect">
            <a:avLst/>
          </a:prstGeom>
          <a:noFill/>
          <a:ln/>
        </p:spPr>
        <p:txBody>
          <a:bodyPr wrap="square" lIns="0" tIns="0" rIns="0" bIns="0" rtlCol="0" anchor="ctr"/>
          <a:lstStyle/>
          <a:p>
            <a:pPr marL="0" indent="0">
              <a:buNone/>
            </a:pPr>
            <a:r>
              <a:rPr lang="en-US" sz="1700" b="1" dirty="0">
                <a:solidFill>
                  <a:srgbClr val="000000"/>
                </a:solidFill>
                <a:latin typeface="Verdana" pitchFamily="34" charset="0"/>
                <a:ea typeface="Verdana" pitchFamily="34" charset="-122"/>
                <a:cs typeface="Verdana" pitchFamily="34" charset="-120"/>
              </a:rPr>
              <a:t>NTLMv1</a:t>
            </a:r>
            <a:endParaRPr lang="en-US" sz="1700" dirty="0"/>
          </a:p>
        </p:txBody>
      </p:sp>
      <p:sp>
        <p:nvSpPr>
          <p:cNvPr id="12" name="Shape 10"/>
          <p:cNvSpPr/>
          <p:nvPr/>
        </p:nvSpPr>
        <p:spPr>
          <a:xfrm>
            <a:off x="3017520" y="2697480"/>
            <a:ext cx="4251960" cy="731520"/>
          </a:xfrm>
          <a:prstGeom prst="roundRect">
            <a:avLst>
              <a:gd name="adj" fmla="val 10000"/>
            </a:avLst>
          </a:prstGeom>
          <a:solidFill>
            <a:srgbClr val="E3F2FC"/>
          </a:solidFill>
          <a:ln w="12700">
            <a:solidFill>
              <a:srgbClr val="59BCF2"/>
            </a:solidFill>
            <a:prstDash val="solid"/>
          </a:ln>
        </p:spPr>
        <p:txBody>
          <a:bodyPr/>
          <a:lstStyle/>
          <a:p>
            <a:endParaRPr lang="en-US"/>
          </a:p>
        </p:txBody>
      </p:sp>
      <p:sp>
        <p:nvSpPr>
          <p:cNvPr id="13" name="Text 11"/>
          <p:cNvSpPr txBox="1"/>
          <p:nvPr/>
        </p:nvSpPr>
        <p:spPr>
          <a:xfrm>
            <a:off x="3127248" y="2697480"/>
            <a:ext cx="4032504" cy="731520"/>
          </a:xfrm>
          <a:prstGeom prst="rect">
            <a:avLst/>
          </a:prstGeom>
          <a:noFill/>
          <a:ln/>
        </p:spPr>
        <p:txBody>
          <a:bodyPr wrap="square" lIns="0" tIns="0" rIns="0" bIns="0" rtlCol="0" anchor="ctr"/>
          <a:lstStyle/>
          <a:p>
            <a:pPr marL="0" indent="0" algn="ctr">
              <a:buNone/>
            </a:pPr>
            <a:r>
              <a:rPr lang="en-US" sz="1300" b="1" dirty="0">
                <a:solidFill>
                  <a:srgbClr val="1F3A4D"/>
                </a:solidFill>
                <a:latin typeface="Verdana" pitchFamily="34" charset="0"/>
                <a:ea typeface="Verdana" pitchFamily="34" charset="-122"/>
                <a:cs typeface="Verdana" pitchFamily="34" charset="-120"/>
              </a:rPr>
              <a:t>Removed · Win11 24H2 / Server 2025</a:t>
            </a:r>
            <a:endParaRPr lang="en-US" sz="1300" dirty="0"/>
          </a:p>
        </p:txBody>
      </p:sp>
      <p:sp>
        <p:nvSpPr>
          <p:cNvPr id="14" name="Shape 12"/>
          <p:cNvSpPr/>
          <p:nvPr/>
        </p:nvSpPr>
        <p:spPr>
          <a:xfrm>
            <a:off x="7543800" y="2697480"/>
            <a:ext cx="4251960" cy="731520"/>
          </a:xfrm>
          <a:prstGeom prst="roundRect">
            <a:avLst>
              <a:gd name="adj" fmla="val 10000"/>
            </a:avLst>
          </a:prstGeom>
          <a:solidFill>
            <a:srgbClr val="E3F2FC"/>
          </a:solidFill>
          <a:ln w="12700">
            <a:solidFill>
              <a:srgbClr val="59BCF2"/>
            </a:solidFill>
            <a:prstDash val="solid"/>
          </a:ln>
        </p:spPr>
        <p:txBody>
          <a:bodyPr/>
          <a:lstStyle/>
          <a:p>
            <a:endParaRPr lang="en-US"/>
          </a:p>
        </p:txBody>
      </p:sp>
      <p:sp>
        <p:nvSpPr>
          <p:cNvPr id="15" name="Text 13"/>
          <p:cNvSpPr txBox="1"/>
          <p:nvPr/>
        </p:nvSpPr>
        <p:spPr>
          <a:xfrm>
            <a:off x="7653528" y="2697480"/>
            <a:ext cx="4032504" cy="731520"/>
          </a:xfrm>
          <a:prstGeom prst="rect">
            <a:avLst/>
          </a:prstGeom>
          <a:noFill/>
          <a:ln/>
        </p:spPr>
        <p:txBody>
          <a:bodyPr wrap="square" lIns="0" tIns="0" rIns="0" bIns="0" rtlCol="0" anchor="ctr"/>
          <a:lstStyle/>
          <a:p>
            <a:pPr marL="0" indent="0" algn="ctr">
              <a:buNone/>
            </a:pPr>
            <a:r>
              <a:rPr lang="en-US" sz="1300" b="1" dirty="0">
                <a:solidFill>
                  <a:srgbClr val="1F3A4D"/>
                </a:solidFill>
                <a:latin typeface="Verdana" pitchFamily="34" charset="0"/>
                <a:ea typeface="Verdana" pitchFamily="34" charset="-122"/>
                <a:cs typeface="Verdana" pitchFamily="34" charset="-120"/>
              </a:rPr>
              <a:t>Enforce by default · Oct 2026</a:t>
            </a:r>
            <a:endParaRPr lang="en-US" sz="1300" dirty="0"/>
          </a:p>
        </p:txBody>
      </p:sp>
      <p:sp>
        <p:nvSpPr>
          <p:cNvPr id="16" name="Text 14"/>
          <p:cNvSpPr txBox="1"/>
          <p:nvPr/>
        </p:nvSpPr>
        <p:spPr>
          <a:xfrm>
            <a:off x="548640" y="3611880"/>
            <a:ext cx="2286000" cy="731520"/>
          </a:xfrm>
          <a:prstGeom prst="rect">
            <a:avLst/>
          </a:prstGeom>
          <a:noFill/>
          <a:ln/>
        </p:spPr>
        <p:txBody>
          <a:bodyPr wrap="square" lIns="0" tIns="0" rIns="0" bIns="0" rtlCol="0" anchor="ctr"/>
          <a:lstStyle/>
          <a:p>
            <a:pPr marL="0" indent="0">
              <a:buNone/>
            </a:pPr>
            <a:r>
              <a:rPr lang="en-US" sz="1700" b="1" dirty="0">
                <a:solidFill>
                  <a:srgbClr val="000000"/>
                </a:solidFill>
                <a:latin typeface="Verdana" pitchFamily="34" charset="0"/>
                <a:ea typeface="Verdana" pitchFamily="34" charset="-122"/>
                <a:cs typeface="Verdana" pitchFamily="34" charset="-120"/>
              </a:rPr>
              <a:t>RC4 in Kerberos</a:t>
            </a:r>
            <a:endParaRPr lang="en-US" sz="1700" dirty="0"/>
          </a:p>
        </p:txBody>
      </p:sp>
      <p:sp>
        <p:nvSpPr>
          <p:cNvPr id="17" name="Shape 15"/>
          <p:cNvSpPr/>
          <p:nvPr/>
        </p:nvSpPr>
        <p:spPr>
          <a:xfrm>
            <a:off x="3017520" y="3611880"/>
            <a:ext cx="4251960" cy="731520"/>
          </a:xfrm>
          <a:prstGeom prst="roundRect">
            <a:avLst>
              <a:gd name="adj" fmla="val 10000"/>
            </a:avLst>
          </a:prstGeom>
          <a:solidFill>
            <a:srgbClr val="E3F2FC"/>
          </a:solidFill>
          <a:ln w="12700">
            <a:solidFill>
              <a:srgbClr val="59BCF2"/>
            </a:solidFill>
            <a:prstDash val="solid"/>
          </a:ln>
        </p:spPr>
        <p:txBody>
          <a:bodyPr/>
          <a:lstStyle/>
          <a:p>
            <a:endParaRPr lang="en-US"/>
          </a:p>
        </p:txBody>
      </p:sp>
      <p:sp>
        <p:nvSpPr>
          <p:cNvPr id="18" name="Text 16"/>
          <p:cNvSpPr txBox="1"/>
          <p:nvPr/>
        </p:nvSpPr>
        <p:spPr>
          <a:xfrm>
            <a:off x="3127248" y="3611880"/>
            <a:ext cx="4032504" cy="731520"/>
          </a:xfrm>
          <a:prstGeom prst="rect">
            <a:avLst/>
          </a:prstGeom>
          <a:noFill/>
          <a:ln/>
        </p:spPr>
        <p:txBody>
          <a:bodyPr wrap="square" lIns="0" tIns="0" rIns="0" bIns="0" rtlCol="0" anchor="ctr"/>
          <a:lstStyle/>
          <a:p>
            <a:pPr marL="0" indent="0" algn="ctr">
              <a:buNone/>
            </a:pPr>
            <a:r>
              <a:rPr lang="en-US" sz="1300" b="1" dirty="0">
                <a:solidFill>
                  <a:srgbClr val="1F3A4D"/>
                </a:solidFill>
                <a:latin typeface="Verdana" pitchFamily="34" charset="0"/>
                <a:ea typeface="Verdana" pitchFamily="34" charset="-122"/>
                <a:cs typeface="Verdana" pitchFamily="34" charset="-120"/>
              </a:rPr>
              <a:t>Audit &amp; prepare</a:t>
            </a:r>
            <a:endParaRPr lang="en-US" sz="1300" dirty="0"/>
          </a:p>
        </p:txBody>
      </p:sp>
      <p:sp>
        <p:nvSpPr>
          <p:cNvPr id="19" name="Shape 17"/>
          <p:cNvSpPr/>
          <p:nvPr/>
        </p:nvSpPr>
        <p:spPr>
          <a:xfrm>
            <a:off x="7543800" y="3611880"/>
            <a:ext cx="4251960" cy="731520"/>
          </a:xfrm>
          <a:prstGeom prst="roundRect">
            <a:avLst>
              <a:gd name="adj" fmla="val 10000"/>
            </a:avLst>
          </a:prstGeom>
          <a:solidFill>
            <a:srgbClr val="E3F2FC"/>
          </a:solidFill>
          <a:ln w="12700">
            <a:solidFill>
              <a:srgbClr val="59BCF2"/>
            </a:solidFill>
            <a:prstDash val="solid"/>
          </a:ln>
        </p:spPr>
        <p:txBody>
          <a:bodyPr/>
          <a:lstStyle/>
          <a:p>
            <a:endParaRPr lang="en-US"/>
          </a:p>
        </p:txBody>
      </p:sp>
      <p:sp>
        <p:nvSpPr>
          <p:cNvPr id="20" name="Text 18"/>
          <p:cNvSpPr txBox="1"/>
          <p:nvPr/>
        </p:nvSpPr>
        <p:spPr>
          <a:xfrm>
            <a:off x="7653528" y="3611880"/>
            <a:ext cx="4032504" cy="731520"/>
          </a:xfrm>
          <a:prstGeom prst="rect">
            <a:avLst/>
          </a:prstGeom>
          <a:noFill/>
          <a:ln/>
        </p:spPr>
        <p:txBody>
          <a:bodyPr wrap="square" lIns="0" tIns="0" rIns="0" bIns="0" rtlCol="0" anchor="ctr"/>
          <a:lstStyle/>
          <a:p>
            <a:pPr marL="0" indent="0" algn="ctr">
              <a:buNone/>
            </a:pPr>
            <a:r>
              <a:rPr lang="en-US" sz="1300" b="1" dirty="0">
                <a:solidFill>
                  <a:srgbClr val="1F3A4D"/>
                </a:solidFill>
                <a:latin typeface="Verdana" pitchFamily="34" charset="0"/>
                <a:ea typeface="Verdana" pitchFamily="34" charset="-122"/>
                <a:cs typeface="Verdana" pitchFamily="34" charset="-120"/>
              </a:rPr>
              <a:t>Enforce · 2026</a:t>
            </a:r>
            <a:endParaRPr lang="en-US" sz="1300" dirty="0"/>
          </a:p>
        </p:txBody>
      </p:sp>
      <p:sp>
        <p:nvSpPr>
          <p:cNvPr id="21" name="Text 19"/>
          <p:cNvSpPr txBox="1"/>
          <p:nvPr/>
        </p:nvSpPr>
        <p:spPr>
          <a:xfrm>
            <a:off x="548640" y="4526280"/>
            <a:ext cx="2286000" cy="731520"/>
          </a:xfrm>
          <a:prstGeom prst="rect">
            <a:avLst/>
          </a:prstGeom>
          <a:noFill/>
          <a:ln/>
        </p:spPr>
        <p:txBody>
          <a:bodyPr wrap="square" lIns="0" tIns="0" rIns="0" bIns="0" rtlCol="0" anchor="ctr"/>
          <a:lstStyle/>
          <a:p>
            <a:pPr marL="0" indent="0">
              <a:buNone/>
            </a:pPr>
            <a:r>
              <a:rPr lang="en-US" sz="1700" b="1" dirty="0">
                <a:solidFill>
                  <a:srgbClr val="FF0000"/>
                </a:solidFill>
                <a:latin typeface="Verdana" pitchFamily="34" charset="0"/>
                <a:ea typeface="Verdana" pitchFamily="34" charset="-122"/>
                <a:cs typeface="Verdana" pitchFamily="34" charset="-120"/>
              </a:rPr>
              <a:t>2037 → 2100</a:t>
            </a:r>
            <a:endParaRPr lang="en-US" sz="1700" dirty="0"/>
          </a:p>
        </p:txBody>
      </p:sp>
      <p:sp>
        <p:nvSpPr>
          <p:cNvPr id="22" name="Shape 20"/>
          <p:cNvSpPr/>
          <p:nvPr/>
        </p:nvSpPr>
        <p:spPr>
          <a:xfrm>
            <a:off x="3017520" y="4526280"/>
            <a:ext cx="8778240" cy="731520"/>
          </a:xfrm>
          <a:prstGeom prst="roundRect">
            <a:avLst>
              <a:gd name="adj" fmla="val 10000"/>
            </a:avLst>
          </a:prstGeom>
          <a:solidFill>
            <a:srgbClr val="FFFFFF"/>
          </a:solidFill>
          <a:ln w="19050">
            <a:solidFill>
              <a:srgbClr val="FF0000"/>
            </a:solidFill>
            <a:prstDash val="dash"/>
          </a:ln>
        </p:spPr>
        <p:txBody>
          <a:bodyPr/>
          <a:lstStyle/>
          <a:p>
            <a:endParaRPr lang="en-US"/>
          </a:p>
        </p:txBody>
      </p:sp>
      <p:sp>
        <p:nvSpPr>
          <p:cNvPr id="23" name="Text 21"/>
          <p:cNvSpPr txBox="1"/>
          <p:nvPr/>
        </p:nvSpPr>
        <p:spPr>
          <a:xfrm>
            <a:off x="3200400" y="4526280"/>
            <a:ext cx="8412480" cy="731520"/>
          </a:xfrm>
          <a:prstGeom prst="rect">
            <a:avLst/>
          </a:prstGeom>
          <a:noFill/>
          <a:ln/>
        </p:spPr>
        <p:txBody>
          <a:bodyPr wrap="square" lIns="0" tIns="0" rIns="0" bIns="0" rtlCol="0" anchor="ctr"/>
          <a:lstStyle/>
          <a:p>
            <a:pPr marL="0" indent="0" algn="ctr">
              <a:buNone/>
            </a:pPr>
            <a:r>
              <a:rPr lang="en-US" sz="1400" i="1" dirty="0">
                <a:solidFill>
                  <a:srgbClr val="C00000"/>
                </a:solidFill>
                <a:latin typeface="Verdana" pitchFamily="34" charset="0"/>
                <a:ea typeface="Verdana" pitchFamily="34" charset="-122"/>
                <a:cs typeface="Verdana" pitchFamily="34" charset="-120"/>
              </a:rPr>
              <a:t>no dedicated roadmap · tooling · inventory guidance · staged migration — that I can find</a:t>
            </a:r>
            <a:endParaRPr lang="en-US" sz="1400" dirty="0"/>
          </a:p>
        </p:txBody>
      </p:sp>
      <p:sp>
        <p:nvSpPr>
          <p:cNvPr id="24" name="Text 22"/>
          <p:cNvSpPr txBox="1"/>
          <p:nvPr/>
        </p:nvSpPr>
        <p:spPr>
          <a:xfrm>
            <a:off x="548640" y="5532120"/>
            <a:ext cx="11064240" cy="548640"/>
          </a:xfrm>
          <a:prstGeom prst="rect">
            <a:avLst/>
          </a:prstGeom>
          <a:noFill/>
          <a:ln/>
        </p:spPr>
        <p:txBody>
          <a:bodyPr wrap="square" lIns="0" tIns="0" rIns="0" bIns="0" rtlCol="0" anchor="ctr"/>
          <a:lstStyle/>
          <a:p>
            <a:pPr marL="0" indent="0">
              <a:buNone/>
            </a:pPr>
            <a:r>
              <a:rPr lang="en-US" sz="2200" b="1" dirty="0">
                <a:solidFill>
                  <a:srgbClr val="000000"/>
                </a:solidFill>
                <a:latin typeface="Verdana" pitchFamily="34" charset="0"/>
                <a:ea typeface="Verdana" pitchFamily="34" charset="-122"/>
                <a:cs typeface="Verdana" pitchFamily="34" charset="-120"/>
              </a:rPr>
              <a:t>Forum replies, yes. Machinery, no.</a:t>
            </a:r>
            <a:endParaRPr lang="en-US" sz="2200" dirty="0"/>
          </a:p>
        </p:txBody>
      </p:sp>
      <p:sp>
        <p:nvSpPr>
          <p:cNvPr id="25" name="Shape 23"/>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26" name="Text 24"/>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27" name="Text 25"/>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28" name="Text 26"/>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a:effectLst/>
      </p:bgPr>
    </p:bg>
    <p:spTree>
      <p:nvGrpSpPr>
        <p:cNvPr id="1" name=""/>
        <p:cNvGrpSpPr/>
        <p:nvPr/>
      </p:nvGrpSpPr>
      <p:grpSpPr>
        <a:xfrm>
          <a:off x="0" y="0"/>
          <a:ext cx="0" cy="0"/>
          <a:chOff x="0" y="0"/>
          <a:chExt cx="0" cy="0"/>
        </a:xfrm>
      </p:grpSpPr>
      <p:sp>
        <p:nvSpPr>
          <p:cNvPr id="2" name="Shape 0"/>
          <p:cNvSpPr/>
          <p:nvPr/>
        </p:nvSpPr>
        <p:spPr>
          <a:xfrm>
            <a:off x="320040" y="868680"/>
            <a:ext cx="3246120" cy="2468880"/>
          </a:xfrm>
          <a:prstGeom prst="rect">
            <a:avLst/>
          </a:prstGeom>
          <a:solidFill>
            <a:srgbClr val="000000"/>
          </a:solidFill>
          <a:ln w="38100">
            <a:solidFill>
              <a:srgbClr val="FFFFFF"/>
            </a:solidFill>
            <a:prstDash val="solid"/>
          </a:ln>
        </p:spPr>
        <p:txBody>
          <a:bodyPr/>
          <a:lstStyle/>
          <a:p>
            <a:endParaRPr lang="en-US"/>
          </a:p>
        </p:txBody>
      </p:sp>
      <p:sp>
        <p:nvSpPr>
          <p:cNvPr id="3" name="Text 1"/>
          <p:cNvSpPr txBox="1"/>
          <p:nvPr/>
        </p:nvSpPr>
        <p:spPr>
          <a:xfrm>
            <a:off x="320040" y="868680"/>
            <a:ext cx="3246120" cy="2468880"/>
          </a:xfrm>
          <a:prstGeom prst="rect">
            <a:avLst/>
          </a:prstGeom>
          <a:noFill/>
          <a:ln/>
        </p:spPr>
        <p:txBody>
          <a:bodyPr wrap="square" lIns="0" tIns="0" rIns="0" bIns="0" rtlCol="0" anchor="ctr"/>
          <a:lstStyle/>
          <a:p>
            <a:pPr marL="0" indent="0" algn="ctr">
              <a:buNone/>
            </a:pPr>
            <a:r>
              <a:rPr lang="en-US" sz="3000" b="1" dirty="0">
                <a:solidFill>
                  <a:srgbClr val="FFFFFF"/>
                </a:solidFill>
                <a:latin typeface="Verdana" pitchFamily="34" charset="0"/>
                <a:ea typeface="Verdana" pitchFamily="34" charset="-122"/>
                <a:cs typeface="Verdana" pitchFamily="34" charset="-120"/>
              </a:rPr>
              <a:t>OLD</a:t>
            </a:r>
            <a:endParaRPr lang="en-US" sz="2600" dirty="0"/>
          </a:p>
          <a:p>
            <a:pPr marL="0" indent="0" algn="ctr">
              <a:buNone/>
            </a:pPr>
            <a:r>
              <a:rPr lang="en-US" sz="3000" b="1" dirty="0">
                <a:solidFill>
                  <a:srgbClr val="FFFFFF"/>
                </a:solidFill>
                <a:latin typeface="Verdana" pitchFamily="34" charset="0"/>
                <a:ea typeface="Verdana" pitchFamily="34" charset="-122"/>
                <a:cs typeface="Verdana" pitchFamily="34" charset="-120"/>
              </a:rPr>
              <a:t>POPULATION</a:t>
            </a:r>
            <a:endParaRPr lang="en-US" sz="2600" dirty="0"/>
          </a:p>
        </p:txBody>
      </p:sp>
      <p:sp>
        <p:nvSpPr>
          <p:cNvPr id="4" name="Shape 2"/>
          <p:cNvSpPr/>
          <p:nvPr/>
        </p:nvSpPr>
        <p:spPr>
          <a:xfrm>
            <a:off x="3657600" y="2103120"/>
            <a:ext cx="731520" cy="0"/>
          </a:xfrm>
          <a:prstGeom prst="line">
            <a:avLst/>
          </a:prstGeom>
          <a:noFill/>
          <a:ln w="50800">
            <a:solidFill>
              <a:srgbClr val="FFFFFF"/>
            </a:solidFill>
            <a:prstDash val="solid"/>
            <a:tailEnd type="triangle"/>
          </a:ln>
        </p:spPr>
        <p:txBody>
          <a:bodyPr/>
          <a:lstStyle/>
          <a:p>
            <a:endParaRPr lang="en-US"/>
          </a:p>
        </p:txBody>
      </p:sp>
      <p:sp>
        <p:nvSpPr>
          <p:cNvPr id="5" name="Shape 3"/>
          <p:cNvSpPr/>
          <p:nvPr/>
        </p:nvSpPr>
        <p:spPr>
          <a:xfrm>
            <a:off x="4480560" y="502920"/>
            <a:ext cx="3227832" cy="3200400"/>
          </a:xfrm>
          <a:prstGeom prst="rect">
            <a:avLst/>
          </a:prstGeom>
          <a:solidFill>
            <a:srgbClr val="000000"/>
          </a:solidFill>
          <a:ln w="57150">
            <a:solidFill>
              <a:srgbClr val="FF0000"/>
            </a:solidFill>
            <a:prstDash val="dash"/>
          </a:ln>
        </p:spPr>
        <p:txBody>
          <a:bodyPr/>
          <a:lstStyle/>
          <a:p>
            <a:endParaRPr lang="en-US"/>
          </a:p>
        </p:txBody>
      </p:sp>
      <p:sp>
        <p:nvSpPr>
          <p:cNvPr id="6" name="Text 4"/>
          <p:cNvSpPr txBox="1"/>
          <p:nvPr/>
        </p:nvSpPr>
        <p:spPr>
          <a:xfrm>
            <a:off x="4480560" y="502920"/>
            <a:ext cx="3227832" cy="3200400"/>
          </a:xfrm>
          <a:prstGeom prst="rect">
            <a:avLst/>
          </a:prstGeom>
          <a:noFill/>
          <a:ln/>
        </p:spPr>
        <p:txBody>
          <a:bodyPr wrap="square" lIns="0" tIns="0" rIns="0" bIns="0" rtlCol="0" anchor="ctr"/>
          <a:lstStyle/>
          <a:p>
            <a:pPr marL="0" indent="0" algn="ctr">
              <a:buNone/>
            </a:pPr>
            <a:r>
              <a:rPr lang="en-US" sz="19000" b="1" dirty="0">
                <a:solidFill>
                  <a:srgbClr val="FF0000"/>
                </a:solidFill>
                <a:latin typeface="Verdana" pitchFamily="34" charset="0"/>
                <a:ea typeface="Verdana" pitchFamily="34" charset="-122"/>
                <a:cs typeface="Verdana" pitchFamily="34" charset="-120"/>
              </a:rPr>
              <a:t>?</a:t>
            </a:r>
            <a:endParaRPr lang="en-US" sz="8000" dirty="0"/>
          </a:p>
        </p:txBody>
      </p:sp>
      <p:sp>
        <p:nvSpPr>
          <p:cNvPr id="7" name="Shape 5"/>
          <p:cNvSpPr/>
          <p:nvPr/>
        </p:nvSpPr>
        <p:spPr>
          <a:xfrm>
            <a:off x="7799831" y="2103120"/>
            <a:ext cx="731520" cy="0"/>
          </a:xfrm>
          <a:prstGeom prst="line">
            <a:avLst/>
          </a:prstGeom>
          <a:noFill/>
          <a:ln w="50800">
            <a:solidFill>
              <a:srgbClr val="FFFFFF"/>
            </a:solidFill>
            <a:prstDash val="solid"/>
            <a:tailEnd type="triangle"/>
          </a:ln>
        </p:spPr>
        <p:txBody>
          <a:bodyPr/>
          <a:lstStyle/>
          <a:p>
            <a:endParaRPr lang="en-US"/>
          </a:p>
        </p:txBody>
      </p:sp>
      <p:sp>
        <p:nvSpPr>
          <p:cNvPr id="8" name="Shape 6"/>
          <p:cNvSpPr/>
          <p:nvPr/>
        </p:nvSpPr>
        <p:spPr>
          <a:xfrm>
            <a:off x="8622792" y="868680"/>
            <a:ext cx="3246120" cy="2468880"/>
          </a:xfrm>
          <a:prstGeom prst="rect">
            <a:avLst/>
          </a:prstGeom>
          <a:solidFill>
            <a:srgbClr val="000000"/>
          </a:solidFill>
          <a:ln w="38100">
            <a:solidFill>
              <a:srgbClr val="FFFFFF"/>
            </a:solidFill>
            <a:prstDash val="solid"/>
          </a:ln>
        </p:spPr>
        <p:txBody>
          <a:bodyPr/>
          <a:lstStyle/>
          <a:p>
            <a:endParaRPr lang="en-US"/>
          </a:p>
        </p:txBody>
      </p:sp>
      <p:sp>
        <p:nvSpPr>
          <p:cNvPr id="9" name="Text 7"/>
          <p:cNvSpPr txBox="1"/>
          <p:nvPr/>
        </p:nvSpPr>
        <p:spPr>
          <a:xfrm>
            <a:off x="8622792" y="868680"/>
            <a:ext cx="3246120" cy="2468880"/>
          </a:xfrm>
          <a:prstGeom prst="rect">
            <a:avLst/>
          </a:prstGeom>
          <a:noFill/>
          <a:ln/>
        </p:spPr>
        <p:txBody>
          <a:bodyPr wrap="square" lIns="0" tIns="0" rIns="0" bIns="0" rtlCol="0" anchor="ctr"/>
          <a:lstStyle/>
          <a:p>
            <a:pPr marL="0" indent="0" algn="ctr">
              <a:buNone/>
            </a:pPr>
            <a:r>
              <a:rPr lang="en-US" sz="3000" b="1" dirty="0">
                <a:solidFill>
                  <a:srgbClr val="FFFFFF"/>
                </a:solidFill>
                <a:latin typeface="Verdana" pitchFamily="34" charset="0"/>
                <a:ea typeface="Verdana" pitchFamily="34" charset="-122"/>
                <a:cs typeface="Verdana" pitchFamily="34" charset="-120"/>
              </a:rPr>
              <a:t>NEW</a:t>
            </a:r>
            <a:endParaRPr lang="en-US" sz="2600" dirty="0"/>
          </a:p>
          <a:p>
            <a:pPr marL="0" indent="0" algn="ctr">
              <a:buNone/>
            </a:pPr>
            <a:r>
              <a:rPr lang="en-US" sz="3000" b="1" dirty="0">
                <a:solidFill>
                  <a:srgbClr val="FFFFFF"/>
                </a:solidFill>
                <a:latin typeface="Verdana" pitchFamily="34" charset="0"/>
                <a:ea typeface="Verdana" pitchFamily="34" charset="-122"/>
                <a:cs typeface="Verdana" pitchFamily="34" charset="-120"/>
              </a:rPr>
              <a:t>POPULATION</a:t>
            </a:r>
            <a:endParaRPr lang="en-US" sz="2600" dirty="0"/>
          </a:p>
        </p:txBody>
      </p:sp>
      <p:sp>
        <p:nvSpPr>
          <p:cNvPr id="10" name="Text 8"/>
          <p:cNvSpPr txBox="1"/>
          <p:nvPr/>
        </p:nvSpPr>
        <p:spPr>
          <a:xfrm>
            <a:off x="274320" y="4023360"/>
            <a:ext cx="11640312" cy="1737360"/>
          </a:xfrm>
          <a:prstGeom prst="rect">
            <a:avLst/>
          </a:prstGeom>
          <a:noFill/>
          <a:ln/>
        </p:spPr>
        <p:txBody>
          <a:bodyPr wrap="square" lIns="0" tIns="0" rIns="0" bIns="0" rtlCol="0" anchor="ctr"/>
          <a:lstStyle/>
          <a:p>
            <a:pPr marL="0" indent="0" algn="ctr">
              <a:buNone/>
            </a:pPr>
            <a:r>
              <a:rPr lang="en-US" sz="8000" b="1" dirty="0">
                <a:solidFill>
                  <a:srgbClr val="FF0000"/>
                </a:solidFill>
                <a:latin typeface="Verdana" pitchFamily="34" charset="0"/>
                <a:ea typeface="Verdana" pitchFamily="34" charset="-122"/>
                <a:cs typeface="Verdana" pitchFamily="34" charset="-120"/>
              </a:rPr>
              <a:t>WHO OWNS THIS?</a:t>
            </a:r>
            <a:endParaRPr lang="en-US" sz="4800" dirty="0"/>
          </a:p>
        </p:txBody>
      </p:sp>
      <p:sp>
        <p:nvSpPr>
          <p:cNvPr id="11" name="Shape 9"/>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2" name="Text 10"/>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3" name="Text 11"/>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 Darley - 2026 -</a:t>
            </a:r>
            <a:endParaRPr lang="en-US" sz="1000" dirty="0"/>
          </a:p>
        </p:txBody>
      </p:sp>
      <p:sp>
        <p:nvSpPr>
          <p:cNvPr id="14" name="Text 12"/>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FFFFFF"/>
                </a:solidFill>
                <a:latin typeface="Verdana" pitchFamily="34" charset="0"/>
                <a:ea typeface="Verdana" pitchFamily="34" charset="-122"/>
                <a:cs typeface="Verdana"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lgn="ctr">
              <a:buNone/>
            </a:pPr>
            <a:r>
              <a:rPr lang="en-US" sz="3000" b="1" dirty="0">
                <a:solidFill>
                  <a:srgbClr val="59BCF2"/>
                </a:solidFill>
                <a:latin typeface="Verdana" pitchFamily="34" charset="0"/>
                <a:ea typeface="Verdana" pitchFamily="34" charset="-122"/>
                <a:cs typeface="Verdana" pitchFamily="34" charset="-120"/>
              </a:rPr>
              <a:t>2038 is a migration interval</a:t>
            </a:r>
            <a:endParaRPr lang="en-US" sz="3000" dirty="0"/>
          </a:p>
        </p:txBody>
      </p:sp>
      <p:sp>
        <p:nvSpPr>
          <p:cNvPr id="3" name="Text 1"/>
          <p:cNvSpPr txBox="1"/>
          <p:nvPr/>
        </p:nvSpPr>
        <p:spPr>
          <a:xfrm>
            <a:off x="548640" y="1051560"/>
            <a:ext cx="11064240" cy="411480"/>
          </a:xfrm>
          <a:prstGeom prst="rect">
            <a:avLst/>
          </a:prstGeom>
          <a:noFill/>
          <a:ln/>
        </p:spPr>
        <p:txBody>
          <a:bodyPr wrap="square" lIns="0" tIns="0" rIns="0" bIns="0" rtlCol="0" anchor="ctr"/>
          <a:lstStyle/>
          <a:p>
            <a:pPr marL="0" indent="0" algn="ctr">
              <a:buNone/>
            </a:pPr>
            <a:r>
              <a:rPr lang="en-US" sz="1700" i="1" dirty="0">
                <a:solidFill>
                  <a:srgbClr val="000000"/>
                </a:solidFill>
                <a:highlight>
                  <a:srgbClr val="FFFF99"/>
                </a:highlight>
                <a:latin typeface="Verdana" pitchFamily="34" charset="0"/>
                <a:ea typeface="Verdana" pitchFamily="34" charset="-122"/>
                <a:cs typeface="Verdana" pitchFamily="34" charset="-120"/>
              </a:rPr>
              <a:t>It isn't an instant. It’s an entire problem space.</a:t>
            </a:r>
            <a:endParaRPr lang="en-US" sz="1700" dirty="0"/>
          </a:p>
        </p:txBody>
      </p:sp>
      <p:sp>
        <p:nvSpPr>
          <p:cNvPr id="4" name="Shape 2"/>
          <p:cNvSpPr/>
          <p:nvPr/>
        </p:nvSpPr>
        <p:spPr>
          <a:xfrm>
            <a:off x="822960" y="3200400"/>
            <a:ext cx="10515600" cy="0"/>
          </a:xfrm>
          <a:prstGeom prst="line">
            <a:avLst/>
          </a:prstGeom>
          <a:noFill/>
          <a:ln w="25400">
            <a:solidFill>
              <a:srgbClr val="7F7F7F"/>
            </a:solidFill>
            <a:prstDash val="solid"/>
          </a:ln>
        </p:spPr>
        <p:txBody>
          <a:bodyPr/>
          <a:lstStyle/>
          <a:p>
            <a:endParaRPr lang="en-US"/>
          </a:p>
        </p:txBody>
      </p:sp>
      <p:sp>
        <p:nvSpPr>
          <p:cNvPr id="5" name="Shape 3"/>
          <p:cNvSpPr/>
          <p:nvPr/>
        </p:nvSpPr>
        <p:spPr>
          <a:xfrm>
            <a:off x="1737360" y="3017520"/>
            <a:ext cx="365760" cy="365760"/>
          </a:xfrm>
          <a:prstGeom prst="ellipse">
            <a:avLst/>
          </a:prstGeom>
          <a:solidFill>
            <a:srgbClr val="E69138"/>
          </a:solidFill>
          <a:ln w="25400">
            <a:solidFill>
              <a:srgbClr val="FFFFFF"/>
            </a:solidFill>
            <a:prstDash val="solid"/>
          </a:ln>
        </p:spPr>
        <p:txBody>
          <a:bodyPr/>
          <a:lstStyle/>
          <a:p>
            <a:endParaRPr lang="en-US"/>
          </a:p>
        </p:txBody>
      </p:sp>
      <p:sp>
        <p:nvSpPr>
          <p:cNvPr id="6" name="Text 4"/>
          <p:cNvSpPr txBox="1"/>
          <p:nvPr/>
        </p:nvSpPr>
        <p:spPr>
          <a:xfrm>
            <a:off x="640080" y="2148840"/>
            <a:ext cx="2560320" cy="685800"/>
          </a:xfrm>
          <a:prstGeom prst="rect">
            <a:avLst/>
          </a:prstGeom>
          <a:noFill/>
          <a:ln/>
        </p:spPr>
        <p:txBody>
          <a:bodyPr wrap="square" lIns="0" tIns="0" rIns="0" bIns="0" rtlCol="0" anchor="ctr"/>
          <a:lstStyle/>
          <a:p>
            <a:pPr marL="0" indent="0" algn="ctr">
              <a:buNone/>
            </a:pPr>
            <a:r>
              <a:rPr lang="en-US" sz="3000" b="1" dirty="0">
                <a:solidFill>
                  <a:srgbClr val="E69138"/>
                </a:solidFill>
                <a:latin typeface="Verdana" pitchFamily="34" charset="0"/>
                <a:ea typeface="Verdana" pitchFamily="34" charset="-122"/>
                <a:cs typeface="Verdana" pitchFamily="34" charset="-120"/>
              </a:rPr>
              <a:t>Feb 2036</a:t>
            </a:r>
            <a:endParaRPr lang="en-US" sz="3000" dirty="0"/>
          </a:p>
        </p:txBody>
      </p:sp>
      <p:sp>
        <p:nvSpPr>
          <p:cNvPr id="7" name="Text 5"/>
          <p:cNvSpPr txBox="1"/>
          <p:nvPr/>
        </p:nvSpPr>
        <p:spPr>
          <a:xfrm>
            <a:off x="640080" y="3566160"/>
            <a:ext cx="2560320" cy="822960"/>
          </a:xfrm>
          <a:prstGeom prst="rect">
            <a:avLst/>
          </a:prstGeom>
          <a:noFill/>
          <a:ln/>
        </p:spPr>
        <p:txBody>
          <a:bodyPr wrap="square" lIns="0" tIns="0" rIns="0" bIns="0" rtlCol="0" anchor="t"/>
          <a:lstStyle/>
          <a:p>
            <a:pPr marL="0" indent="0" algn="ctr">
              <a:buNone/>
            </a:pPr>
            <a:r>
              <a:rPr lang="en-US" sz="1600" dirty="0">
                <a:solidFill>
                  <a:srgbClr val="000000"/>
                </a:solidFill>
                <a:latin typeface="Verdana" pitchFamily="34" charset="0"/>
                <a:ea typeface="Verdana" pitchFamily="34" charset="-122"/>
                <a:cs typeface="Verdana" pitchFamily="34" charset="-120"/>
              </a:rPr>
              <a:t>NTP era rollover</a:t>
            </a:r>
            <a:endParaRPr lang="en-US" sz="1600" dirty="0"/>
          </a:p>
        </p:txBody>
      </p:sp>
      <p:sp>
        <p:nvSpPr>
          <p:cNvPr id="8" name="Shape 6"/>
          <p:cNvSpPr/>
          <p:nvPr/>
        </p:nvSpPr>
        <p:spPr>
          <a:xfrm>
            <a:off x="4480560" y="3017520"/>
            <a:ext cx="365760" cy="365760"/>
          </a:xfrm>
          <a:prstGeom prst="ellipse">
            <a:avLst/>
          </a:prstGeom>
          <a:solidFill>
            <a:srgbClr val="FF0000"/>
          </a:solidFill>
          <a:ln w="25400">
            <a:solidFill>
              <a:srgbClr val="FFFFFF"/>
            </a:solidFill>
            <a:prstDash val="solid"/>
          </a:ln>
        </p:spPr>
        <p:txBody>
          <a:bodyPr/>
          <a:lstStyle/>
          <a:p>
            <a:endParaRPr lang="en-US"/>
          </a:p>
        </p:txBody>
      </p:sp>
      <p:sp>
        <p:nvSpPr>
          <p:cNvPr id="9" name="Text 7"/>
          <p:cNvSpPr txBox="1"/>
          <p:nvPr/>
        </p:nvSpPr>
        <p:spPr>
          <a:xfrm>
            <a:off x="3383280" y="2148840"/>
            <a:ext cx="2560320" cy="685800"/>
          </a:xfrm>
          <a:prstGeom prst="rect">
            <a:avLst/>
          </a:prstGeom>
          <a:noFill/>
          <a:ln/>
        </p:spPr>
        <p:txBody>
          <a:bodyPr wrap="square" lIns="0" tIns="0" rIns="0" bIns="0" rtlCol="0" anchor="ctr"/>
          <a:lstStyle/>
          <a:p>
            <a:pPr marL="0" indent="0" algn="ctr">
              <a:buNone/>
            </a:pPr>
            <a:r>
              <a:rPr lang="en-US" sz="3000" b="1" dirty="0">
                <a:solidFill>
                  <a:srgbClr val="FF0000"/>
                </a:solidFill>
                <a:latin typeface="Verdana" pitchFamily="34" charset="0"/>
                <a:ea typeface="Verdana" pitchFamily="34" charset="-122"/>
                <a:cs typeface="Verdana" pitchFamily="34" charset="-120"/>
              </a:rPr>
              <a:t>Sep 2037</a:t>
            </a:r>
            <a:endParaRPr lang="en-US" sz="3000" dirty="0"/>
          </a:p>
        </p:txBody>
      </p:sp>
      <p:sp>
        <p:nvSpPr>
          <p:cNvPr id="10" name="Text 8"/>
          <p:cNvSpPr txBox="1"/>
          <p:nvPr/>
        </p:nvSpPr>
        <p:spPr>
          <a:xfrm>
            <a:off x="3383280" y="3566160"/>
            <a:ext cx="2560320" cy="822960"/>
          </a:xfrm>
          <a:prstGeom prst="rect">
            <a:avLst/>
          </a:prstGeom>
          <a:noFill/>
          <a:ln/>
        </p:spPr>
        <p:txBody>
          <a:bodyPr wrap="square" lIns="0" tIns="0" rIns="0" bIns="0" rtlCol="0" anchor="t"/>
          <a:lstStyle/>
          <a:p>
            <a:pPr marL="0" indent="0" algn="ctr">
              <a:buNone/>
            </a:pPr>
            <a:r>
              <a:rPr lang="en-US" sz="1600" dirty="0">
                <a:solidFill>
                  <a:srgbClr val="000000"/>
                </a:solidFill>
                <a:latin typeface="Verdana" pitchFamily="34" charset="0"/>
                <a:ea typeface="Verdana" pitchFamily="34" charset="-122"/>
                <a:cs typeface="Verdana" pitchFamily="34" charset="-120"/>
              </a:rPr>
              <a:t>Windows' historical “never”</a:t>
            </a:r>
            <a:endParaRPr lang="en-US" sz="1600" dirty="0"/>
          </a:p>
        </p:txBody>
      </p:sp>
      <p:sp>
        <p:nvSpPr>
          <p:cNvPr id="11" name="Shape 9"/>
          <p:cNvSpPr/>
          <p:nvPr/>
        </p:nvSpPr>
        <p:spPr>
          <a:xfrm>
            <a:off x="7315200" y="3017520"/>
            <a:ext cx="365760" cy="365760"/>
          </a:xfrm>
          <a:prstGeom prst="ellipse">
            <a:avLst/>
          </a:prstGeom>
          <a:solidFill>
            <a:srgbClr val="E69138"/>
          </a:solidFill>
          <a:ln w="25400">
            <a:solidFill>
              <a:srgbClr val="FFFFFF"/>
            </a:solidFill>
            <a:prstDash val="solid"/>
          </a:ln>
        </p:spPr>
        <p:txBody>
          <a:bodyPr/>
          <a:lstStyle/>
          <a:p>
            <a:endParaRPr lang="en-US"/>
          </a:p>
        </p:txBody>
      </p:sp>
      <p:sp>
        <p:nvSpPr>
          <p:cNvPr id="12" name="Text 10"/>
          <p:cNvSpPr txBox="1"/>
          <p:nvPr/>
        </p:nvSpPr>
        <p:spPr>
          <a:xfrm>
            <a:off x="6217920" y="2148840"/>
            <a:ext cx="2560320" cy="685800"/>
          </a:xfrm>
          <a:prstGeom prst="rect">
            <a:avLst/>
          </a:prstGeom>
          <a:noFill/>
          <a:ln/>
        </p:spPr>
        <p:txBody>
          <a:bodyPr wrap="square" lIns="0" tIns="0" rIns="0" bIns="0" rtlCol="0" anchor="ctr"/>
          <a:lstStyle/>
          <a:p>
            <a:pPr marL="0" indent="0" algn="ctr">
              <a:buNone/>
            </a:pPr>
            <a:r>
              <a:rPr lang="en-US" sz="3000" b="1" dirty="0">
                <a:solidFill>
                  <a:srgbClr val="E69138"/>
                </a:solidFill>
                <a:latin typeface="Verdana" pitchFamily="34" charset="0"/>
                <a:ea typeface="Verdana" pitchFamily="34" charset="-122"/>
                <a:cs typeface="Verdana" pitchFamily="34" charset="-120"/>
              </a:rPr>
              <a:t>Jan 2038</a:t>
            </a:r>
            <a:endParaRPr lang="en-US" sz="3000" dirty="0"/>
          </a:p>
        </p:txBody>
      </p:sp>
      <p:sp>
        <p:nvSpPr>
          <p:cNvPr id="13" name="Text 11"/>
          <p:cNvSpPr txBox="1"/>
          <p:nvPr/>
        </p:nvSpPr>
        <p:spPr>
          <a:xfrm>
            <a:off x="6217920" y="3566160"/>
            <a:ext cx="2560320" cy="822960"/>
          </a:xfrm>
          <a:prstGeom prst="rect">
            <a:avLst/>
          </a:prstGeom>
          <a:noFill/>
          <a:ln/>
        </p:spPr>
        <p:txBody>
          <a:bodyPr wrap="square" lIns="0" tIns="0" rIns="0" bIns="0" rtlCol="0" anchor="t"/>
          <a:lstStyle/>
          <a:p>
            <a:pPr marL="0" indent="0" algn="ctr">
              <a:buNone/>
            </a:pPr>
            <a:r>
              <a:rPr lang="en-US" sz="1600" dirty="0">
                <a:solidFill>
                  <a:srgbClr val="000000"/>
                </a:solidFill>
                <a:latin typeface="Verdana" pitchFamily="34" charset="0"/>
                <a:ea typeface="Verdana" pitchFamily="34" charset="-122"/>
                <a:cs typeface="Verdana" pitchFamily="34" charset="-120"/>
              </a:rPr>
              <a:t>Signed 32-bit time_t</a:t>
            </a:r>
            <a:endParaRPr lang="en-US" sz="1600" dirty="0"/>
          </a:p>
        </p:txBody>
      </p:sp>
      <p:sp>
        <p:nvSpPr>
          <p:cNvPr id="14" name="Shape 12"/>
          <p:cNvSpPr/>
          <p:nvPr/>
        </p:nvSpPr>
        <p:spPr>
          <a:xfrm>
            <a:off x="10058400" y="3017520"/>
            <a:ext cx="365760" cy="365760"/>
          </a:xfrm>
          <a:prstGeom prst="ellipse">
            <a:avLst/>
          </a:prstGeom>
          <a:solidFill>
            <a:srgbClr val="E69138"/>
          </a:solidFill>
          <a:ln w="25400">
            <a:solidFill>
              <a:srgbClr val="FFFFFF"/>
            </a:solidFill>
            <a:prstDash val="solid"/>
          </a:ln>
        </p:spPr>
        <p:txBody>
          <a:bodyPr/>
          <a:lstStyle/>
          <a:p>
            <a:endParaRPr lang="en-US"/>
          </a:p>
        </p:txBody>
      </p:sp>
      <p:sp>
        <p:nvSpPr>
          <p:cNvPr id="15" name="Text 13"/>
          <p:cNvSpPr txBox="1"/>
          <p:nvPr/>
        </p:nvSpPr>
        <p:spPr>
          <a:xfrm>
            <a:off x="8961120" y="2148840"/>
            <a:ext cx="2560320" cy="685800"/>
          </a:xfrm>
          <a:prstGeom prst="rect">
            <a:avLst/>
          </a:prstGeom>
          <a:noFill/>
          <a:ln/>
        </p:spPr>
        <p:txBody>
          <a:bodyPr wrap="square" lIns="0" tIns="0" rIns="0" bIns="0" rtlCol="0" anchor="ctr"/>
          <a:lstStyle/>
          <a:p>
            <a:pPr marL="0" indent="0" algn="ctr">
              <a:buNone/>
            </a:pPr>
            <a:r>
              <a:rPr lang="en-US" sz="3000" b="1" dirty="0">
                <a:solidFill>
                  <a:srgbClr val="E69138"/>
                </a:solidFill>
                <a:latin typeface="Verdana" pitchFamily="34" charset="0"/>
                <a:ea typeface="Verdana" pitchFamily="34" charset="-122"/>
                <a:cs typeface="Verdana" pitchFamily="34" charset="-120"/>
              </a:rPr>
              <a:t>Nov 2038</a:t>
            </a:r>
            <a:endParaRPr lang="en-US" sz="3000" dirty="0"/>
          </a:p>
        </p:txBody>
      </p:sp>
      <p:sp>
        <p:nvSpPr>
          <p:cNvPr id="16" name="Text 14"/>
          <p:cNvSpPr txBox="1"/>
          <p:nvPr/>
        </p:nvSpPr>
        <p:spPr>
          <a:xfrm>
            <a:off x="8961120" y="3566160"/>
            <a:ext cx="2560320" cy="822960"/>
          </a:xfrm>
          <a:prstGeom prst="rect">
            <a:avLst/>
          </a:prstGeom>
          <a:noFill/>
          <a:ln/>
        </p:spPr>
        <p:txBody>
          <a:bodyPr wrap="square" lIns="0" tIns="0" rIns="0" bIns="0" rtlCol="0" anchor="t"/>
          <a:lstStyle/>
          <a:p>
            <a:pPr marL="0" indent="0" algn="ctr">
              <a:buNone/>
            </a:pPr>
            <a:r>
              <a:rPr lang="en-US" sz="1600" dirty="0">
                <a:solidFill>
                  <a:srgbClr val="000000"/>
                </a:solidFill>
                <a:latin typeface="Verdana" pitchFamily="34" charset="0"/>
                <a:ea typeface="Verdana" pitchFamily="34" charset="-122"/>
                <a:cs typeface="Verdana" pitchFamily="34" charset="-120"/>
              </a:rPr>
              <a:t>GPS week rollover</a:t>
            </a:r>
            <a:endParaRPr lang="en-US" sz="1600" dirty="0"/>
          </a:p>
        </p:txBody>
      </p:sp>
      <p:sp>
        <p:nvSpPr>
          <p:cNvPr id="17" name="Text 15"/>
          <p:cNvSpPr txBox="1"/>
          <p:nvPr/>
        </p:nvSpPr>
        <p:spPr>
          <a:xfrm>
            <a:off x="548640" y="4450981"/>
            <a:ext cx="11064240" cy="640080"/>
          </a:xfrm>
          <a:prstGeom prst="rect">
            <a:avLst/>
          </a:prstGeom>
          <a:noFill/>
          <a:ln/>
        </p:spPr>
        <p:txBody>
          <a:bodyPr wrap="square" lIns="0" tIns="0" rIns="0" bIns="0" rtlCol="0" anchor="ctr"/>
          <a:lstStyle/>
          <a:p>
            <a:pPr marL="0" indent="0" algn="ctr">
              <a:buNone/>
            </a:pPr>
            <a:r>
              <a:rPr lang="en-US" sz="2200" b="1" i="1" dirty="0">
                <a:solidFill>
                  <a:srgbClr val="000000"/>
                </a:solidFill>
                <a:latin typeface="Verdana" pitchFamily="34" charset="0"/>
                <a:ea typeface="Verdana" pitchFamily="34" charset="-122"/>
                <a:cs typeface="Verdana" pitchFamily="34" charset="-120"/>
              </a:rPr>
              <a:t>…and those are merely some of the dates we can already name.</a:t>
            </a:r>
            <a:endParaRPr lang="en-US" sz="2200" b="1" dirty="0"/>
          </a:p>
        </p:txBody>
      </p:sp>
      <p:sp>
        <p:nvSpPr>
          <p:cNvPr id="18" name="Shape 16"/>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9" name="Text 17"/>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20" name="Text 18"/>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21" name="Text 19"/>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392655" y="254990"/>
            <a:ext cx="1567030" cy="1567030"/>
          </a:xfrm>
          <a:prstGeom prst="rect">
            <a:avLst/>
          </a:prstGeom>
        </p:spPr>
      </p:pic>
      <p:sp>
        <p:nvSpPr>
          <p:cNvPr id="8" name="Shape 5"/>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9" name="Text 6"/>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0" name="Text 7"/>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 Darley - 2026 -</a:t>
            </a:r>
            <a:endParaRPr lang="en-US" sz="1000" dirty="0"/>
          </a:p>
        </p:txBody>
      </p:sp>
      <p:sp>
        <p:nvSpPr>
          <p:cNvPr id="11" name="Text 8"/>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FFFFFF"/>
                </a:solidFill>
                <a:latin typeface="Verdana" pitchFamily="34" charset="0"/>
                <a:ea typeface="Verdana" pitchFamily="34" charset="-122"/>
                <a:cs typeface="Verdana" pitchFamily="34" charset="-120"/>
              </a:rPr>
              <a:t>15</a:t>
            </a:r>
            <a:endParaRPr lang="en-US" sz="1000" dirty="0"/>
          </a:p>
        </p:txBody>
      </p:sp>
      <p:sp>
        <p:nvSpPr>
          <p:cNvPr id="12" name="TextBox 11"/>
          <p:cNvSpPr txBox="1"/>
          <p:nvPr/>
        </p:nvSpPr>
        <p:spPr>
          <a:xfrm>
            <a:off x="3583193" y="34747"/>
            <a:ext cx="4812254" cy="461665"/>
          </a:xfrm>
          <a:prstGeom prst="rect">
            <a:avLst/>
          </a:prstGeom>
          <a:noFill/>
        </p:spPr>
        <p:txBody>
          <a:bodyPr wrap="square" lIns="0" tIns="0" rIns="0" bIns="0" anchor="t">
            <a:spAutoFit/>
          </a:bodyPr>
          <a:lstStyle/>
          <a:p>
            <a:pPr algn="l"/>
            <a:r>
              <a:rPr sz="3000" b="1" i="0" dirty="0">
                <a:solidFill>
                  <a:srgbClr val="59BCF2"/>
                </a:solidFill>
                <a:latin typeface="Verdana"/>
              </a:rPr>
              <a:t>The mineshaft canary</a:t>
            </a:r>
          </a:p>
        </p:txBody>
      </p:sp>
      <p:sp>
        <p:nvSpPr>
          <p:cNvPr id="13" name="TextBox 12"/>
          <p:cNvSpPr txBox="1"/>
          <p:nvPr/>
        </p:nvSpPr>
        <p:spPr>
          <a:xfrm>
            <a:off x="3421828" y="592274"/>
            <a:ext cx="5348344" cy="307777"/>
          </a:xfrm>
          <a:prstGeom prst="rect">
            <a:avLst/>
          </a:prstGeom>
          <a:noFill/>
        </p:spPr>
        <p:txBody>
          <a:bodyPr wrap="square" lIns="0" tIns="0" rIns="0" bIns="0" anchor="t">
            <a:spAutoFit/>
          </a:bodyPr>
          <a:lstStyle/>
          <a:p>
            <a:pPr algn="l"/>
            <a:r>
              <a:rPr sz="2000" b="1" i="1" dirty="0">
                <a:solidFill>
                  <a:schemeClr val="bg1"/>
                </a:solidFill>
                <a:latin typeface="Verdana"/>
              </a:rPr>
              <a:t>Don't move the clock. Move “never.”</a:t>
            </a:r>
          </a:p>
        </p:txBody>
      </p:sp>
      <p:sp>
        <p:nvSpPr>
          <p:cNvPr id="15" name="TextBox 14"/>
          <p:cNvSpPr txBox="1"/>
          <p:nvPr/>
        </p:nvSpPr>
        <p:spPr>
          <a:xfrm>
            <a:off x="2788920" y="1783080"/>
            <a:ext cx="2331720" cy="384048"/>
          </a:xfrm>
          <a:prstGeom prst="rect">
            <a:avLst/>
          </a:prstGeom>
          <a:noFill/>
        </p:spPr>
        <p:txBody>
          <a:bodyPr wrap="square" lIns="0" tIns="0" rIns="0" bIns="0" anchor="ctr">
            <a:spAutoFit/>
          </a:bodyPr>
          <a:lstStyle/>
          <a:p>
            <a:pPr algn="ctr"/>
            <a:r>
              <a:rPr sz="1300" b="1" i="0">
                <a:solidFill>
                  <a:srgbClr val="FFFFFF"/>
                </a:solidFill>
                <a:latin typeface="Verdana"/>
              </a:rPr>
              <a:t>Server 2022 DC</a:t>
            </a:r>
          </a:p>
        </p:txBody>
      </p:sp>
      <p:sp>
        <p:nvSpPr>
          <p:cNvPr id="16" name="TextBox 15"/>
          <p:cNvSpPr txBox="1"/>
          <p:nvPr/>
        </p:nvSpPr>
        <p:spPr>
          <a:xfrm>
            <a:off x="5212080" y="1783080"/>
            <a:ext cx="2331720" cy="384048"/>
          </a:xfrm>
          <a:prstGeom prst="rect">
            <a:avLst/>
          </a:prstGeom>
          <a:noFill/>
        </p:spPr>
        <p:txBody>
          <a:bodyPr wrap="square" lIns="0" tIns="0" rIns="0" bIns="0" anchor="ctr">
            <a:spAutoFit/>
          </a:bodyPr>
          <a:lstStyle/>
          <a:p>
            <a:pPr algn="ctr"/>
            <a:r>
              <a:rPr sz="1300" b="1" i="0">
                <a:solidFill>
                  <a:srgbClr val="FFFFFF"/>
                </a:solidFill>
                <a:latin typeface="Verdana"/>
              </a:rPr>
              <a:t>Server 2025 DC</a:t>
            </a:r>
          </a:p>
        </p:txBody>
      </p:sp>
      <p:sp>
        <p:nvSpPr>
          <p:cNvPr id="17" name="TextBox 16"/>
          <p:cNvSpPr txBox="1"/>
          <p:nvPr/>
        </p:nvSpPr>
        <p:spPr>
          <a:xfrm>
            <a:off x="548640" y="2240280"/>
            <a:ext cx="2148840" cy="960120"/>
          </a:xfrm>
          <a:prstGeom prst="rect">
            <a:avLst/>
          </a:prstGeom>
          <a:noFill/>
        </p:spPr>
        <p:txBody>
          <a:bodyPr wrap="square" lIns="0" tIns="0" rIns="0" bIns="0" anchor="ctr">
            <a:spAutoFit/>
          </a:bodyPr>
          <a:lstStyle/>
          <a:p>
            <a:pPr algn="l"/>
            <a:r>
              <a:rPr sz="1200" b="0" i="0">
                <a:solidFill>
                  <a:srgbClr val="FFFFFF"/>
                </a:solidFill>
                <a:latin typeface="Verdana"/>
              </a:rPr>
              <a:t>Test principal:</a:t>
            </a:r>
          </a:p>
          <a:p>
            <a:pPr algn="l"/>
            <a:r>
              <a:rPr sz="1200" b="1" i="0">
                <a:solidFill>
                  <a:srgbClr val="FFFFFF"/>
                </a:solidFill>
                <a:latin typeface="Verdana"/>
              </a:rPr>
              <a:t>password expires</a:t>
            </a:r>
          </a:p>
        </p:txBody>
      </p:sp>
      <p:sp>
        <p:nvSpPr>
          <p:cNvPr id="18" name="Rectangle 17"/>
          <p:cNvSpPr/>
          <p:nvPr/>
        </p:nvSpPr>
        <p:spPr>
          <a:xfrm>
            <a:off x="2788920" y="2240280"/>
            <a:ext cx="2331720" cy="9601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2788920" y="2350008"/>
            <a:ext cx="2331720" cy="740664"/>
          </a:xfrm>
          <a:prstGeom prst="rect">
            <a:avLst/>
          </a:prstGeom>
          <a:noFill/>
        </p:spPr>
        <p:txBody>
          <a:bodyPr wrap="square" lIns="0" tIns="0" rIns="0" bIns="0" anchor="ctr">
            <a:spAutoFit/>
          </a:bodyPr>
          <a:lstStyle/>
          <a:p>
            <a:pPr algn="ctr"/>
            <a:r>
              <a:rPr sz="1500" b="1" i="0">
                <a:solidFill>
                  <a:srgbClr val="7F7F7F"/>
                </a:solidFill>
                <a:latin typeface="Verdana"/>
              </a:rPr>
              <a:t>normal date</a:t>
            </a:r>
          </a:p>
          <a:p>
            <a:pPr algn="ctr"/>
            <a:r>
              <a:rPr sz="1100" b="0" i="1">
                <a:solidFill>
                  <a:srgbClr val="7F7F7F"/>
                </a:solidFill>
                <a:latin typeface="Verdana"/>
              </a:rPr>
              <a:t>control</a:t>
            </a:r>
          </a:p>
        </p:txBody>
      </p:sp>
      <p:sp>
        <p:nvSpPr>
          <p:cNvPr id="20" name="Rectangle 19"/>
          <p:cNvSpPr/>
          <p:nvPr/>
        </p:nvSpPr>
        <p:spPr>
          <a:xfrm>
            <a:off x="5212080" y="2240280"/>
            <a:ext cx="2331720" cy="9601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5212080" y="2350008"/>
            <a:ext cx="2331720" cy="740664"/>
          </a:xfrm>
          <a:prstGeom prst="rect">
            <a:avLst/>
          </a:prstGeom>
          <a:noFill/>
        </p:spPr>
        <p:txBody>
          <a:bodyPr wrap="square" lIns="0" tIns="0" rIns="0" bIns="0" anchor="ctr">
            <a:spAutoFit/>
          </a:bodyPr>
          <a:lstStyle/>
          <a:p>
            <a:pPr algn="ctr"/>
            <a:r>
              <a:rPr sz="1500" b="1" i="0">
                <a:solidFill>
                  <a:srgbClr val="7F7F7F"/>
                </a:solidFill>
                <a:latin typeface="Verdana"/>
              </a:rPr>
              <a:t>normal date</a:t>
            </a:r>
          </a:p>
          <a:p>
            <a:pPr algn="ctr"/>
            <a:r>
              <a:rPr sz="1100" b="0" i="1">
                <a:solidFill>
                  <a:srgbClr val="7F7F7F"/>
                </a:solidFill>
                <a:latin typeface="Verdana"/>
              </a:rPr>
              <a:t>control</a:t>
            </a:r>
          </a:p>
        </p:txBody>
      </p:sp>
      <p:sp>
        <p:nvSpPr>
          <p:cNvPr id="22" name="TextBox 21"/>
          <p:cNvSpPr txBox="1"/>
          <p:nvPr/>
        </p:nvSpPr>
        <p:spPr>
          <a:xfrm>
            <a:off x="548640" y="3291840"/>
            <a:ext cx="2148840" cy="960120"/>
          </a:xfrm>
          <a:prstGeom prst="rect">
            <a:avLst/>
          </a:prstGeom>
          <a:noFill/>
        </p:spPr>
        <p:txBody>
          <a:bodyPr wrap="square" lIns="0" tIns="0" rIns="0" bIns="0" anchor="ctr">
            <a:spAutoFit/>
          </a:bodyPr>
          <a:lstStyle/>
          <a:p>
            <a:pPr algn="l"/>
            <a:r>
              <a:rPr sz="1200" b="0" i="0">
                <a:solidFill>
                  <a:srgbClr val="FFFFFF"/>
                </a:solidFill>
                <a:latin typeface="Verdana"/>
              </a:rPr>
              <a:t>Test principal:</a:t>
            </a:r>
          </a:p>
          <a:p>
            <a:pPr algn="l"/>
            <a:r>
              <a:rPr sz="1200" b="1" i="0">
                <a:solidFill>
                  <a:srgbClr val="FFFFFF"/>
                </a:solidFill>
                <a:latin typeface="Verdana"/>
              </a:rPr>
              <a:t>password never expires</a:t>
            </a:r>
          </a:p>
        </p:txBody>
      </p:sp>
      <p:sp>
        <p:nvSpPr>
          <p:cNvPr id="23" name="Rectangle 22"/>
          <p:cNvSpPr/>
          <p:nvPr/>
        </p:nvSpPr>
        <p:spPr>
          <a:xfrm>
            <a:off x="2788920" y="3291840"/>
            <a:ext cx="2331720" cy="9601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2788920" y="3401568"/>
            <a:ext cx="2331720" cy="740664"/>
          </a:xfrm>
          <a:prstGeom prst="rect">
            <a:avLst/>
          </a:prstGeom>
          <a:noFill/>
        </p:spPr>
        <p:txBody>
          <a:bodyPr wrap="square" lIns="0" tIns="0" rIns="0" bIns="0" anchor="ctr">
            <a:spAutoFit/>
          </a:bodyPr>
          <a:lstStyle/>
          <a:p>
            <a:pPr algn="ctr"/>
            <a:r>
              <a:rPr sz="1500" b="1" i="0">
                <a:solidFill>
                  <a:srgbClr val="7F7F7F"/>
                </a:solidFill>
                <a:latin typeface="Verdana"/>
              </a:rPr>
              <a:t>2037 “never”</a:t>
            </a:r>
          </a:p>
          <a:p>
            <a:pPr algn="ctr"/>
            <a:r>
              <a:rPr sz="1100" b="0" i="1">
                <a:solidFill>
                  <a:srgbClr val="7F7F7F"/>
                </a:solidFill>
                <a:latin typeface="Verdana"/>
              </a:rPr>
              <a:t>control</a:t>
            </a:r>
          </a:p>
        </p:txBody>
      </p:sp>
      <p:sp>
        <p:nvSpPr>
          <p:cNvPr id="25" name="Rectangle 24"/>
          <p:cNvSpPr/>
          <p:nvPr/>
        </p:nvSpPr>
        <p:spPr>
          <a:xfrm>
            <a:off x="5212080" y="3291840"/>
            <a:ext cx="2331720" cy="960120"/>
          </a:xfrm>
          <a:prstGeom prst="rect">
            <a:avLst/>
          </a:prstGeom>
          <a:solidFill>
            <a:srgbClr val="FDE9E9"/>
          </a:solidFill>
          <a:ln w="317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5212080" y="3401568"/>
            <a:ext cx="2331720" cy="740664"/>
          </a:xfrm>
          <a:prstGeom prst="rect">
            <a:avLst/>
          </a:prstGeom>
          <a:noFill/>
        </p:spPr>
        <p:txBody>
          <a:bodyPr wrap="square" lIns="0" tIns="0" rIns="0" bIns="0" anchor="ctr">
            <a:spAutoFit/>
          </a:bodyPr>
          <a:lstStyle/>
          <a:p>
            <a:pPr algn="ctr"/>
            <a:r>
              <a:rPr sz="2400" b="1" i="0">
                <a:solidFill>
                  <a:srgbClr val="C00000"/>
                </a:solidFill>
                <a:latin typeface="Courier New"/>
              </a:rPr>
              <a:t>2100</a:t>
            </a:r>
          </a:p>
          <a:p>
            <a:pPr algn="ctr"/>
            <a:r>
              <a:rPr sz="1100" b="0" i="1">
                <a:solidFill>
                  <a:srgbClr val="C00000"/>
                </a:solidFill>
                <a:latin typeface="Verdana"/>
              </a:rPr>
              <a:t>the probe</a:t>
            </a:r>
          </a:p>
        </p:txBody>
      </p:sp>
      <p:sp>
        <p:nvSpPr>
          <p:cNvPr id="27" name="TextBox 26"/>
          <p:cNvSpPr txBox="1"/>
          <p:nvPr/>
        </p:nvSpPr>
        <p:spPr>
          <a:xfrm>
            <a:off x="548640" y="4407408"/>
            <a:ext cx="6995159" cy="369332"/>
          </a:xfrm>
          <a:prstGeom prst="rect">
            <a:avLst/>
          </a:prstGeom>
          <a:noFill/>
        </p:spPr>
        <p:txBody>
          <a:bodyPr wrap="square" lIns="0" tIns="0" rIns="0" bIns="0" anchor="t">
            <a:spAutoFit/>
          </a:bodyPr>
          <a:lstStyle/>
          <a:p>
            <a:pPr algn="l"/>
            <a:r>
              <a:rPr lang="en-US" sz="1200" b="0" i="1" dirty="0">
                <a:solidFill>
                  <a:srgbClr val="FFFFFF"/>
                </a:solidFill>
                <a:latin typeface="Verdana"/>
              </a:rPr>
              <a:t>Same client, same Kerberos path, same </a:t>
            </a:r>
            <a:r>
              <a:rPr lang="en-US" sz="1200" b="0" i="1" dirty="0" err="1">
                <a:solidFill>
                  <a:srgbClr val="FFFFFF"/>
                </a:solidFill>
                <a:latin typeface="Verdana"/>
              </a:rPr>
              <a:t>enctype</a:t>
            </a:r>
            <a:r>
              <a:rPr lang="en-US" sz="1200" b="0" i="1" dirty="0">
                <a:solidFill>
                  <a:srgbClr val="FFFFFF"/>
                </a:solidFill>
                <a:latin typeface="Verdana"/>
              </a:rPr>
              <a:t>. Only one cell crosses 2038.</a:t>
            </a:r>
          </a:p>
          <a:p>
            <a:pPr algn="l"/>
            <a:r>
              <a:rPr lang="en-US" sz="1200" b="0" i="1" dirty="0">
                <a:solidFill>
                  <a:srgbClr val="FFFFFF"/>
                </a:solidFill>
                <a:latin typeface="Verdana"/>
              </a:rPr>
              <a:t>If only that cell fails, that strongly implicates the post-2038 timestamp.</a:t>
            </a:r>
            <a:endParaRPr sz="1200" b="0" i="1" dirty="0">
              <a:solidFill>
                <a:srgbClr val="FFFFFF"/>
              </a:solidFill>
              <a:latin typeface="Verdana"/>
            </a:endParaRPr>
          </a:p>
        </p:txBody>
      </p:sp>
      <p:sp>
        <p:nvSpPr>
          <p:cNvPr id="28" name="TextBox 27"/>
          <p:cNvSpPr txBox="1"/>
          <p:nvPr/>
        </p:nvSpPr>
        <p:spPr>
          <a:xfrm>
            <a:off x="7818120" y="2212848"/>
            <a:ext cx="3825240" cy="2746906"/>
          </a:xfrm>
          <a:prstGeom prst="rect">
            <a:avLst/>
          </a:prstGeom>
          <a:noFill/>
        </p:spPr>
        <p:txBody>
          <a:bodyPr wrap="square" lIns="0" tIns="0" rIns="0" bIns="0" anchor="t">
            <a:spAutoFit/>
          </a:bodyPr>
          <a:lstStyle/>
          <a:p>
            <a:pPr algn="l">
              <a:spcAft>
                <a:spcPts val="900"/>
              </a:spcAft>
            </a:pPr>
            <a:r>
              <a:rPr sz="1300" b="1" i="0" dirty="0">
                <a:solidFill>
                  <a:srgbClr val="59BCF2"/>
                </a:solidFill>
                <a:latin typeface="Verdana"/>
              </a:rPr>
              <a:t>1  </a:t>
            </a:r>
            <a:r>
              <a:rPr lang="en-US" sz="1300" b="1" i="0" dirty="0">
                <a:solidFill>
                  <a:srgbClr val="FFFFFF"/>
                </a:solidFill>
                <a:latin typeface="Verdana"/>
              </a:rPr>
              <a:t>One Server 2025 DC</a:t>
            </a:r>
            <a:r>
              <a:rPr lang="en-US" sz="1300" b="0" i="0" dirty="0">
                <a:solidFill>
                  <a:srgbClr val="FFFFFF"/>
                </a:solidFill>
                <a:latin typeface="Verdana"/>
              </a:rPr>
              <a:t> (plus a 2022 baseline) in a lab domain or isolated site. Prove which KDC answered.</a:t>
            </a:r>
          </a:p>
          <a:p>
            <a:pPr algn="l">
              <a:spcAft>
                <a:spcPts val="900"/>
              </a:spcAft>
            </a:pPr>
            <a:r>
              <a:rPr lang="en-US" sz="1300" b="1" i="0" dirty="0">
                <a:solidFill>
                  <a:srgbClr val="59BCF2"/>
                </a:solidFill>
                <a:latin typeface="Verdana"/>
              </a:rPr>
              <a:t>2  </a:t>
            </a:r>
            <a:r>
              <a:rPr lang="en-US" sz="1300" b="1" i="0" dirty="0">
                <a:solidFill>
                  <a:srgbClr val="FFFFFF"/>
                </a:solidFill>
                <a:latin typeface="Verdana"/>
              </a:rPr>
              <a:t>Twin test users: </a:t>
            </a:r>
            <a:r>
              <a:rPr lang="en-US" sz="1300" i="0" dirty="0">
                <a:solidFill>
                  <a:srgbClr val="FFFFFF"/>
                </a:solidFill>
                <a:latin typeface="Verdana"/>
              </a:rPr>
              <a:t>identical except password expiry (same </a:t>
            </a:r>
            <a:r>
              <a:rPr lang="en-US" sz="1300" i="0" dirty="0" err="1">
                <a:solidFill>
                  <a:srgbClr val="FFFFFF"/>
                </a:solidFill>
                <a:latin typeface="Verdana"/>
              </a:rPr>
              <a:t>enctypes</a:t>
            </a:r>
            <a:r>
              <a:rPr lang="en-US" sz="1300" i="0" dirty="0">
                <a:solidFill>
                  <a:srgbClr val="FFFFFF"/>
                </a:solidFill>
                <a:latin typeface="Verdana"/>
              </a:rPr>
              <a:t>; max password age actually applies).</a:t>
            </a:r>
          </a:p>
          <a:p>
            <a:pPr algn="l">
              <a:spcAft>
                <a:spcPts val="900"/>
              </a:spcAft>
            </a:pPr>
            <a:r>
              <a:rPr sz="1300" b="1" i="0" dirty="0">
                <a:solidFill>
                  <a:srgbClr val="59BCF2"/>
                </a:solidFill>
                <a:latin typeface="Verdana"/>
              </a:rPr>
              <a:t>3  </a:t>
            </a:r>
            <a:r>
              <a:rPr lang="en-US" sz="1300" b="1" i="0" dirty="0">
                <a:solidFill>
                  <a:srgbClr val="FFFFFF"/>
                </a:solidFill>
                <a:latin typeface="Verdana"/>
              </a:rPr>
              <a:t>Decrypt one reply per cell (</a:t>
            </a:r>
            <a:r>
              <a:rPr lang="en-US" sz="1300" b="1" i="0" dirty="0" err="1">
                <a:solidFill>
                  <a:srgbClr val="FFFFFF"/>
                </a:solidFill>
                <a:latin typeface="Verdana"/>
              </a:rPr>
              <a:t>keytab</a:t>
            </a:r>
            <a:r>
              <a:rPr lang="en-US" sz="1300" b="1" i="0" dirty="0">
                <a:solidFill>
                  <a:srgbClr val="FFFFFF"/>
                </a:solidFill>
                <a:latin typeface="Verdana"/>
              </a:rPr>
              <a:t> + Wireshark). </a:t>
            </a:r>
            <a:r>
              <a:rPr lang="en-US" sz="1300" i="0" dirty="0">
                <a:solidFill>
                  <a:srgbClr val="FFFFFF"/>
                </a:solidFill>
                <a:latin typeface="Verdana"/>
              </a:rPr>
              <a:t>Confirm 2100 appears only in the probe cell, and that both runs used Kerberos with the same </a:t>
            </a:r>
            <a:r>
              <a:rPr lang="en-US" sz="1300" i="0" dirty="0" err="1">
                <a:solidFill>
                  <a:srgbClr val="FFFFFF"/>
                </a:solidFill>
                <a:latin typeface="Verdana"/>
              </a:rPr>
              <a:t>enctype</a:t>
            </a:r>
            <a:r>
              <a:rPr lang="en-US" sz="1300" i="0" dirty="0">
                <a:solidFill>
                  <a:srgbClr val="FFFFFF"/>
                </a:solidFill>
                <a:latin typeface="Verdana"/>
              </a:rPr>
              <a:t>.</a:t>
            </a:r>
            <a:endParaRPr sz="1300" i="0" dirty="0">
              <a:solidFill>
                <a:srgbClr val="FFFFFF"/>
              </a:solidFill>
              <a:latin typeface="Verdana"/>
            </a:endParaRPr>
          </a:p>
          <a:p>
            <a:pPr algn="l">
              <a:spcAft>
                <a:spcPts val="900"/>
              </a:spcAft>
            </a:pPr>
            <a:r>
              <a:rPr sz="1300" b="1" i="0" dirty="0">
                <a:solidFill>
                  <a:srgbClr val="59BCF2"/>
                </a:solidFill>
                <a:latin typeface="Verdana"/>
              </a:rPr>
              <a:t>4  </a:t>
            </a:r>
            <a:r>
              <a:rPr sz="1300" b="1" i="0" dirty="0">
                <a:solidFill>
                  <a:srgbClr val="FFFFFF"/>
                </a:solidFill>
                <a:latin typeface="Verdana"/>
              </a:rPr>
              <a:t>Point real clients at it:</a:t>
            </a:r>
            <a:r>
              <a:rPr sz="1300" b="0" i="0" dirty="0">
                <a:solidFill>
                  <a:srgbClr val="FFFFFF"/>
                </a:solidFill>
                <a:latin typeface="Verdana"/>
              </a:rPr>
              <a:t> appliances, Unix/GSSAPI, middleware, NAC, VPN.</a:t>
            </a:r>
          </a:p>
        </p:txBody>
      </p:sp>
      <p:sp>
        <p:nvSpPr>
          <p:cNvPr id="29" name="Rectangle 28"/>
          <p:cNvSpPr/>
          <p:nvPr/>
        </p:nvSpPr>
        <p:spPr>
          <a:xfrm>
            <a:off x="548640" y="5074920"/>
            <a:ext cx="5440680" cy="502920"/>
          </a:xfrm>
          <a:prstGeom prst="rect">
            <a:avLst/>
          </a:prstGeom>
          <a:solidFill>
            <a:srgbClr val="FDE9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85800" y="5118631"/>
            <a:ext cx="5212080" cy="415498"/>
          </a:xfrm>
          <a:prstGeom prst="rect">
            <a:avLst/>
          </a:prstGeom>
          <a:noFill/>
        </p:spPr>
        <p:txBody>
          <a:bodyPr wrap="square" lIns="0" tIns="0" rIns="0" bIns="0" anchor="ctr">
            <a:spAutoFit/>
          </a:bodyPr>
          <a:lstStyle/>
          <a:p>
            <a:pPr algn="l"/>
            <a:r>
              <a:rPr lang="en-US" sz="1400" b="1" i="0" dirty="0">
                <a:solidFill>
                  <a:srgbClr val="C00000"/>
                </a:solidFill>
                <a:latin typeface="Verdana"/>
              </a:rPr>
              <a:t>FAIL (probe cell only)</a:t>
            </a:r>
            <a:r>
              <a:rPr sz="1300" b="0" i="0" dirty="0">
                <a:solidFill>
                  <a:srgbClr val="000000"/>
                </a:solidFill>
                <a:latin typeface="Verdana"/>
              </a:rPr>
              <a:t>  →  </a:t>
            </a:r>
            <a:r>
              <a:rPr lang="en-US" sz="1300" b="0" i="0" dirty="0">
                <a:solidFill>
                  <a:srgbClr val="000000"/>
                </a:solidFill>
                <a:latin typeface="Verdana"/>
              </a:rPr>
              <a:t>a post-2038 dependency, reproducible today</a:t>
            </a:r>
          </a:p>
        </p:txBody>
      </p:sp>
      <p:sp>
        <p:nvSpPr>
          <p:cNvPr id="31" name="Rectangle 30"/>
          <p:cNvSpPr/>
          <p:nvPr/>
        </p:nvSpPr>
        <p:spPr>
          <a:xfrm>
            <a:off x="6172200" y="5074920"/>
            <a:ext cx="5440680" cy="5029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6309360" y="5074920"/>
            <a:ext cx="5212080" cy="502920"/>
          </a:xfrm>
          <a:prstGeom prst="rect">
            <a:avLst/>
          </a:prstGeom>
          <a:noFill/>
        </p:spPr>
        <p:txBody>
          <a:bodyPr wrap="square" lIns="0" tIns="0" rIns="0" bIns="0" anchor="ctr">
            <a:spAutoFit/>
          </a:bodyPr>
          <a:lstStyle/>
          <a:p>
            <a:pPr algn="l"/>
            <a:r>
              <a:rPr sz="1400" b="1" i="0" dirty="0">
                <a:solidFill>
                  <a:srgbClr val="7F7F7F"/>
                </a:solidFill>
                <a:latin typeface="Verdana"/>
              </a:rPr>
              <a:t>PASS</a:t>
            </a:r>
            <a:r>
              <a:rPr sz="1300" b="0" i="0" dirty="0">
                <a:solidFill>
                  <a:srgbClr val="000000"/>
                </a:solidFill>
                <a:latin typeface="Verdana"/>
              </a:rPr>
              <a:t>  →  only that this path survived</a:t>
            </a:r>
          </a:p>
        </p:txBody>
      </p:sp>
      <p:sp>
        <p:nvSpPr>
          <p:cNvPr id="33" name="TextBox 32"/>
          <p:cNvSpPr txBox="1"/>
          <p:nvPr/>
        </p:nvSpPr>
        <p:spPr>
          <a:xfrm>
            <a:off x="548640" y="5742432"/>
            <a:ext cx="11064240" cy="261610"/>
          </a:xfrm>
          <a:prstGeom prst="rect">
            <a:avLst/>
          </a:prstGeom>
          <a:noFill/>
        </p:spPr>
        <p:txBody>
          <a:bodyPr wrap="square" lIns="0" tIns="0" rIns="0" bIns="0" anchor="t">
            <a:spAutoFit/>
          </a:bodyPr>
          <a:lstStyle/>
          <a:p>
            <a:pPr algn="l"/>
            <a:r>
              <a:rPr sz="1700" b="1" i="0" dirty="0">
                <a:solidFill>
                  <a:srgbClr val="FFD200"/>
                </a:solidFill>
                <a:latin typeface="Verdana"/>
              </a:rPr>
              <a:t>One dead canary is evidence. A pattern of them is a </a:t>
            </a:r>
            <a:r>
              <a:rPr lang="en-US" sz="1700" b="1" i="0" dirty="0">
                <a:solidFill>
                  <a:srgbClr val="FFD200"/>
                </a:solidFill>
                <a:latin typeface="Verdana"/>
              </a:rPr>
              <a:t>business </a:t>
            </a:r>
            <a:r>
              <a:rPr sz="1700" b="1" i="0" dirty="0">
                <a:solidFill>
                  <a:srgbClr val="FFD200"/>
                </a:solidFill>
                <a:latin typeface="Verdana"/>
              </a:rPr>
              <a:t>case</a:t>
            </a:r>
            <a:r>
              <a:rPr lang="en-US" sz="1700" b="1" i="0" dirty="0">
                <a:solidFill>
                  <a:srgbClr val="FFD200"/>
                </a:solidFill>
                <a:latin typeface="Verdana"/>
              </a:rPr>
              <a:t> for a Y2038 programme</a:t>
            </a:r>
            <a:r>
              <a:rPr sz="1700" b="1" i="0" dirty="0">
                <a:solidFill>
                  <a:srgbClr val="FFD200"/>
                </a:solidFill>
                <a:latin typeface="Verdana"/>
              </a:rPr>
              <a:t>.</a:t>
            </a:r>
          </a:p>
        </p:txBody>
      </p:sp>
      <p:sp>
        <p:nvSpPr>
          <p:cNvPr id="34" name="TextBox 33"/>
          <p:cNvSpPr txBox="1"/>
          <p:nvPr/>
        </p:nvSpPr>
        <p:spPr>
          <a:xfrm>
            <a:off x="2207111" y="923610"/>
            <a:ext cx="7777779" cy="246221"/>
          </a:xfrm>
          <a:prstGeom prst="rect">
            <a:avLst/>
          </a:prstGeom>
          <a:noFill/>
        </p:spPr>
        <p:txBody>
          <a:bodyPr wrap="square" lIns="0" tIns="0" rIns="0" bIns="0">
            <a:spAutoFit/>
          </a:bodyPr>
          <a:lstStyle/>
          <a:p>
            <a:pPr algn="ctr"/>
            <a:r>
              <a:rPr sz="1600" b="1" i="1" dirty="0">
                <a:solidFill>
                  <a:srgbClr val="FFD200"/>
                </a:solidFill>
                <a:latin typeface="Verdana"/>
              </a:rPr>
              <a:t>Windows is the signal generator. Your other kit is the subject.</a:t>
            </a:r>
          </a:p>
        </p:txBody>
      </p:sp>
      <p:sp>
        <p:nvSpPr>
          <p:cNvPr id="3" name="TextBox 2">
            <a:extLst>
              <a:ext uri="{FF2B5EF4-FFF2-40B4-BE49-F238E27FC236}">
                <a16:creationId xmlns:a16="http://schemas.microsoft.com/office/drawing/2014/main" id="{2A7158B4-BCB8-B691-1036-72EFF7C1B611}"/>
              </a:ext>
            </a:extLst>
          </p:cNvPr>
          <p:cNvSpPr txBox="1"/>
          <p:nvPr/>
        </p:nvSpPr>
        <p:spPr>
          <a:xfrm>
            <a:off x="2804160" y="6081646"/>
            <a:ext cx="6583680" cy="338554"/>
          </a:xfrm>
          <a:prstGeom prst="rect">
            <a:avLst/>
          </a:prstGeom>
          <a:noFill/>
        </p:spPr>
        <p:txBody>
          <a:bodyPr wrap="square" lIns="0" tIns="0" rIns="0" bIns="0" anchor="t">
            <a:spAutoFit/>
          </a:bodyPr>
          <a:lstStyle/>
          <a:p>
            <a:pPr algn="l"/>
            <a:r>
              <a:rPr sz="2200" b="1" i="0" dirty="0">
                <a:solidFill>
                  <a:srgbClr val="FF0000"/>
                </a:solidFill>
                <a:latin typeface="Verdana"/>
              </a:rPr>
              <a:t>If you find one, </a:t>
            </a:r>
            <a:r>
              <a:rPr lang="en-US" sz="2200" b="1" i="0" dirty="0">
                <a:solidFill>
                  <a:srgbClr val="FF0000"/>
                </a:solidFill>
                <a:latin typeface="Verdana"/>
              </a:rPr>
              <a:t>please let </a:t>
            </a:r>
            <a:r>
              <a:rPr sz="2200" b="1" i="0" dirty="0">
                <a:solidFill>
                  <a:srgbClr val="FF0000"/>
                </a:solidFill>
                <a:latin typeface="Verdana"/>
              </a:rPr>
              <a:t>me</a:t>
            </a:r>
            <a:r>
              <a:rPr lang="en-US" sz="2200" b="1" i="0" dirty="0">
                <a:solidFill>
                  <a:srgbClr val="FF0000"/>
                </a:solidFill>
                <a:latin typeface="Verdana"/>
              </a:rPr>
              <a:t> know.</a:t>
            </a:r>
            <a:endParaRPr sz="2200" b="1" i="0" dirty="0">
              <a:solidFill>
                <a:srgbClr val="FF0000"/>
              </a:solidFill>
              <a:latin typeface="Verdana"/>
            </a:endParaRPr>
          </a:p>
        </p:txBody>
      </p:sp>
      <p:sp>
        <p:nvSpPr>
          <p:cNvPr id="4" name="TextBox 3">
            <a:extLst>
              <a:ext uri="{FF2B5EF4-FFF2-40B4-BE49-F238E27FC236}">
                <a16:creationId xmlns:a16="http://schemas.microsoft.com/office/drawing/2014/main" id="{691B2CE8-8FF5-529D-0C71-17B6C2D5FADD}"/>
              </a:ext>
            </a:extLst>
          </p:cNvPr>
          <p:cNvSpPr txBox="1"/>
          <p:nvPr/>
        </p:nvSpPr>
        <p:spPr>
          <a:xfrm>
            <a:off x="3008555" y="1335240"/>
            <a:ext cx="6174890" cy="307777"/>
          </a:xfrm>
          <a:prstGeom prst="rect">
            <a:avLst/>
          </a:prstGeom>
          <a:noFill/>
        </p:spPr>
        <p:txBody>
          <a:bodyPr wrap="square" lIns="0" tIns="0" rIns="0" bIns="0" anchor="t">
            <a:spAutoFit/>
          </a:bodyPr>
          <a:lstStyle/>
          <a:p>
            <a:pPr algn="ctr"/>
            <a:r>
              <a:rPr sz="2000" b="1" i="0" dirty="0">
                <a:solidFill>
                  <a:srgbClr val="FF0000"/>
                </a:solidFill>
                <a:latin typeface="Verdana"/>
              </a:rPr>
              <a:t>THOUGHT EXPERIMENT · NOT YET RUN</a:t>
            </a:r>
          </a:p>
        </p:txBody>
      </p:sp>
      <p:pic>
        <p:nvPicPr>
          <p:cNvPr id="5" name="Image 0" descr="preencoded.png">
            <a:extLst>
              <a:ext uri="{FF2B5EF4-FFF2-40B4-BE49-F238E27FC236}">
                <a16:creationId xmlns:a16="http://schemas.microsoft.com/office/drawing/2014/main" id="{AD3CBABE-6A61-07B0-8543-54487B603551}"/>
              </a:ext>
            </a:extLst>
          </p:cNvPr>
          <p:cNvPicPr>
            <a:picLocks noChangeAspect="1"/>
          </p:cNvPicPr>
          <p:nvPr/>
        </p:nvPicPr>
        <p:blipFill>
          <a:blip r:embed="rId3"/>
          <a:stretch>
            <a:fillRect/>
          </a:stretch>
        </p:blipFill>
        <p:spPr>
          <a:xfrm flipH="1">
            <a:off x="10295158" y="254990"/>
            <a:ext cx="1567030" cy="15670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8">
    <p:bg>
      <p:bgPr>
        <a:solidFill>
          <a:srgbClr val="000000"/>
        </a:solidFill>
        <a:effectLst/>
      </p:bgPr>
    </p:bg>
    <p:spTree>
      <p:nvGrpSpPr>
        <p:cNvPr id="1" name=""/>
        <p:cNvGrpSpPr/>
        <p:nvPr/>
      </p:nvGrpSpPr>
      <p:grpSpPr>
        <a:xfrm>
          <a:off x="0" y="0"/>
          <a:ext cx="0" cy="0"/>
          <a:chOff x="0" y="0"/>
          <a:chExt cx="0" cy="0"/>
        </a:xfrm>
      </p:grpSpPr>
      <p:sp>
        <p:nvSpPr>
          <p:cNvPr id="2" name="Text 0"/>
          <p:cNvSpPr txBox="1"/>
          <p:nvPr/>
        </p:nvSpPr>
        <p:spPr>
          <a:xfrm>
            <a:off x="822960" y="731520"/>
            <a:ext cx="10515600" cy="548640"/>
          </a:xfrm>
          <a:prstGeom prst="rect">
            <a:avLst/>
          </a:prstGeom>
          <a:noFill/>
          <a:ln/>
        </p:spPr>
        <p:txBody>
          <a:bodyPr wrap="square" lIns="0" tIns="0" rIns="0" bIns="0" rtlCol="0" anchor="ctr"/>
          <a:lstStyle/>
          <a:p>
            <a:pPr marL="0" indent="0">
              <a:buNone/>
            </a:pPr>
            <a:r>
              <a:rPr lang="en-US" sz="2600" b="1" dirty="0">
                <a:solidFill>
                  <a:srgbClr val="E69138"/>
                </a:solidFill>
                <a:latin typeface="Verdana" pitchFamily="34" charset="0"/>
                <a:ea typeface="Verdana" pitchFamily="34" charset="-122"/>
                <a:cs typeface="Verdana" pitchFamily="34" charset="-120"/>
              </a:rPr>
              <a:t>Three questions to take back</a:t>
            </a:r>
            <a:endParaRPr lang="en-US" sz="2600" dirty="0"/>
          </a:p>
        </p:txBody>
      </p:sp>
      <p:sp>
        <p:nvSpPr>
          <p:cNvPr id="3" name="Text 1"/>
          <p:cNvSpPr txBox="1"/>
          <p:nvPr/>
        </p:nvSpPr>
        <p:spPr>
          <a:xfrm>
            <a:off x="822960" y="1691640"/>
            <a:ext cx="731520" cy="1097280"/>
          </a:xfrm>
          <a:prstGeom prst="rect">
            <a:avLst/>
          </a:prstGeom>
          <a:noFill/>
          <a:ln/>
        </p:spPr>
        <p:txBody>
          <a:bodyPr wrap="square" lIns="0" tIns="0" rIns="0" bIns="0" rtlCol="0" anchor="ctr"/>
          <a:lstStyle/>
          <a:p>
            <a:pPr marL="0" indent="0">
              <a:buNone/>
            </a:pPr>
            <a:r>
              <a:rPr lang="en-US" sz="4400" b="1" dirty="0">
                <a:solidFill>
                  <a:srgbClr val="E69138"/>
                </a:solidFill>
                <a:latin typeface="Verdana" pitchFamily="34" charset="0"/>
                <a:ea typeface="Verdana" pitchFamily="34" charset="-122"/>
                <a:cs typeface="Verdana" pitchFamily="34" charset="-120"/>
              </a:rPr>
              <a:t>1</a:t>
            </a:r>
            <a:endParaRPr lang="en-US" sz="4400" dirty="0"/>
          </a:p>
        </p:txBody>
      </p:sp>
      <p:sp>
        <p:nvSpPr>
          <p:cNvPr id="4" name="Text 2"/>
          <p:cNvSpPr txBox="1"/>
          <p:nvPr/>
        </p:nvSpPr>
        <p:spPr>
          <a:xfrm>
            <a:off x="1691640" y="1691640"/>
            <a:ext cx="9692640" cy="1097280"/>
          </a:xfrm>
          <a:prstGeom prst="rect">
            <a:avLst/>
          </a:prstGeom>
          <a:noFill/>
          <a:ln/>
        </p:spPr>
        <p:txBody>
          <a:bodyPr wrap="square" lIns="0" tIns="0" rIns="0" bIns="0" rtlCol="0" anchor="ctr"/>
          <a:lstStyle/>
          <a:p>
            <a:pPr marL="0" indent="0">
              <a:buNone/>
            </a:pPr>
            <a:r>
              <a:rPr lang="en-US" sz="2600" b="1" dirty="0">
                <a:solidFill>
                  <a:srgbClr val="FFFFFF"/>
                </a:solidFill>
                <a:latin typeface="Verdana" pitchFamily="34" charset="0"/>
                <a:ea typeface="Verdana" pitchFamily="34" charset="-122"/>
                <a:cs typeface="Verdana" pitchFamily="34" charset="-120"/>
              </a:rPr>
              <a:t>What in your estate still uses 32-bit time_t?</a:t>
            </a:r>
            <a:endParaRPr lang="en-US" sz="2600" dirty="0"/>
          </a:p>
        </p:txBody>
      </p:sp>
      <p:sp>
        <p:nvSpPr>
          <p:cNvPr id="5" name="Text 3"/>
          <p:cNvSpPr txBox="1"/>
          <p:nvPr/>
        </p:nvSpPr>
        <p:spPr>
          <a:xfrm>
            <a:off x="822960" y="3063240"/>
            <a:ext cx="731520" cy="1097280"/>
          </a:xfrm>
          <a:prstGeom prst="rect">
            <a:avLst/>
          </a:prstGeom>
          <a:noFill/>
          <a:ln/>
        </p:spPr>
        <p:txBody>
          <a:bodyPr wrap="square" lIns="0" tIns="0" rIns="0" bIns="0" rtlCol="0" anchor="ctr"/>
          <a:lstStyle/>
          <a:p>
            <a:pPr marL="0" indent="0">
              <a:buNone/>
            </a:pPr>
            <a:r>
              <a:rPr lang="en-US" sz="4400" b="1" dirty="0">
                <a:solidFill>
                  <a:srgbClr val="E69138"/>
                </a:solidFill>
                <a:latin typeface="Verdana" pitchFamily="34" charset="0"/>
                <a:ea typeface="Verdana" pitchFamily="34" charset="-122"/>
                <a:cs typeface="Verdana" pitchFamily="34" charset="-120"/>
              </a:rPr>
              <a:t>2</a:t>
            </a:r>
            <a:endParaRPr lang="en-US" sz="4400" dirty="0"/>
          </a:p>
        </p:txBody>
      </p:sp>
      <p:sp>
        <p:nvSpPr>
          <p:cNvPr id="6" name="Text 4"/>
          <p:cNvSpPr txBox="1"/>
          <p:nvPr/>
        </p:nvSpPr>
        <p:spPr>
          <a:xfrm>
            <a:off x="1691640" y="3063240"/>
            <a:ext cx="9692640" cy="1097280"/>
          </a:xfrm>
          <a:prstGeom prst="rect">
            <a:avLst/>
          </a:prstGeom>
          <a:noFill/>
          <a:ln/>
        </p:spPr>
        <p:txBody>
          <a:bodyPr wrap="square" lIns="0" tIns="0" rIns="0" bIns="0" rtlCol="0" anchor="ctr"/>
          <a:lstStyle/>
          <a:p>
            <a:pPr marL="0" indent="0">
              <a:buNone/>
            </a:pPr>
            <a:r>
              <a:rPr lang="en-US" sz="2600" b="1" dirty="0">
                <a:solidFill>
                  <a:srgbClr val="FFFFFF"/>
                </a:solidFill>
                <a:latin typeface="Verdana" pitchFamily="34" charset="0"/>
                <a:ea typeface="Verdana" pitchFamily="34" charset="-122"/>
                <a:cs typeface="Verdana" pitchFamily="34" charset="-120"/>
              </a:rPr>
              <a:t>Where does your fix depend on code you can't see?</a:t>
            </a:r>
            <a:endParaRPr lang="en-US" sz="2600" dirty="0"/>
          </a:p>
        </p:txBody>
      </p:sp>
      <p:sp>
        <p:nvSpPr>
          <p:cNvPr id="7" name="Text 5"/>
          <p:cNvSpPr txBox="1"/>
          <p:nvPr/>
        </p:nvSpPr>
        <p:spPr>
          <a:xfrm>
            <a:off x="822960" y="4434840"/>
            <a:ext cx="731520" cy="1097280"/>
          </a:xfrm>
          <a:prstGeom prst="rect">
            <a:avLst/>
          </a:prstGeom>
          <a:noFill/>
          <a:ln/>
        </p:spPr>
        <p:txBody>
          <a:bodyPr wrap="square" lIns="0" tIns="0" rIns="0" bIns="0" rtlCol="0" anchor="ctr"/>
          <a:lstStyle/>
          <a:p>
            <a:pPr marL="0" indent="0">
              <a:buNone/>
            </a:pPr>
            <a:r>
              <a:rPr lang="en-US" sz="4400" b="1" dirty="0">
                <a:solidFill>
                  <a:srgbClr val="E69138"/>
                </a:solidFill>
                <a:latin typeface="Verdana" pitchFamily="34" charset="0"/>
                <a:ea typeface="Verdana" pitchFamily="34" charset="-122"/>
                <a:cs typeface="Verdana" pitchFamily="34" charset="-120"/>
              </a:rPr>
              <a:t>3</a:t>
            </a:r>
            <a:endParaRPr lang="en-US" sz="4400" dirty="0"/>
          </a:p>
        </p:txBody>
      </p:sp>
      <p:sp>
        <p:nvSpPr>
          <p:cNvPr id="8" name="Text 6"/>
          <p:cNvSpPr txBox="1"/>
          <p:nvPr/>
        </p:nvSpPr>
        <p:spPr>
          <a:xfrm>
            <a:off x="1691640" y="4434840"/>
            <a:ext cx="9692640" cy="1097280"/>
          </a:xfrm>
          <a:prstGeom prst="rect">
            <a:avLst/>
          </a:prstGeom>
          <a:noFill/>
          <a:ln/>
        </p:spPr>
        <p:txBody>
          <a:bodyPr wrap="square" lIns="0" tIns="0" rIns="0" bIns="0" rtlCol="0" anchor="ctr"/>
          <a:lstStyle/>
          <a:p>
            <a:pPr marL="0" indent="0">
              <a:buNone/>
            </a:pPr>
            <a:r>
              <a:rPr lang="en-US" sz="2600" b="1" dirty="0">
                <a:solidFill>
                  <a:srgbClr val="FFFFFF"/>
                </a:solidFill>
                <a:latin typeface="Verdana" pitchFamily="34" charset="0"/>
                <a:ea typeface="Verdana" pitchFamily="34" charset="-122"/>
                <a:cs typeface="Verdana" pitchFamily="34" charset="-120"/>
              </a:rPr>
              <a:t>Who owns the seam between the old population and the new one?</a:t>
            </a:r>
            <a:endParaRPr lang="en-US" sz="2600" dirty="0"/>
          </a:p>
        </p:txBody>
      </p:sp>
      <p:sp>
        <p:nvSpPr>
          <p:cNvPr id="9" name="Shape 7"/>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0" name="Text 8"/>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1" name="Text 9"/>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 Darley - 2026 -</a:t>
            </a:r>
            <a:endParaRPr lang="en-US" sz="1000" dirty="0"/>
          </a:p>
        </p:txBody>
      </p:sp>
      <p:sp>
        <p:nvSpPr>
          <p:cNvPr id="12" name="Text 10"/>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FFFFFF"/>
                </a:solidFill>
                <a:latin typeface="Verdana" pitchFamily="34" charset="0"/>
                <a:ea typeface="Verdana" pitchFamily="34" charset="-122"/>
                <a:cs typeface="Verdana"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0">
    <p:bg>
      <p:bgPr>
        <a:solidFill>
          <a:srgbClr val="000000"/>
        </a:solidFill>
        <a:effectLst/>
      </p:bgPr>
    </p:bg>
    <p:spTree>
      <p:nvGrpSpPr>
        <p:cNvPr id="1" name=""/>
        <p:cNvGrpSpPr/>
        <p:nvPr/>
      </p:nvGrpSpPr>
      <p:grpSpPr>
        <a:xfrm>
          <a:off x="0" y="0"/>
          <a:ext cx="0" cy="0"/>
          <a:chOff x="0" y="0"/>
          <a:chExt cx="0" cy="0"/>
        </a:xfrm>
      </p:grpSpPr>
      <p:sp>
        <p:nvSpPr>
          <p:cNvPr id="2" name="Text 0"/>
          <p:cNvSpPr txBox="1"/>
          <p:nvPr/>
        </p:nvSpPr>
        <p:spPr>
          <a:xfrm>
            <a:off x="914400" y="868680"/>
            <a:ext cx="10332720" cy="1051560"/>
          </a:xfrm>
          <a:prstGeom prst="rect">
            <a:avLst/>
          </a:prstGeom>
          <a:noFill/>
          <a:ln/>
        </p:spPr>
        <p:txBody>
          <a:bodyPr wrap="square" lIns="0" tIns="0" rIns="0" bIns="0" rtlCol="0" anchor="ctr"/>
          <a:lstStyle/>
          <a:p>
            <a:pPr marL="0" indent="0" algn="ctr">
              <a:buNone/>
            </a:pPr>
            <a:r>
              <a:rPr lang="en-US" sz="2600" b="1" dirty="0">
                <a:solidFill>
                  <a:srgbClr val="FFFFFF"/>
                </a:solidFill>
                <a:latin typeface="Verdana" pitchFamily="34" charset="0"/>
                <a:ea typeface="Verdana" pitchFamily="34" charset="-122"/>
                <a:cs typeface="Verdana" pitchFamily="34" charset="-120"/>
              </a:rPr>
              <a:t>The problem isn't only the old systems or the new systems.</a:t>
            </a:r>
            <a:endParaRPr lang="en-US" sz="2600" dirty="0"/>
          </a:p>
        </p:txBody>
      </p:sp>
      <p:sp>
        <p:nvSpPr>
          <p:cNvPr id="3" name="Text 1"/>
          <p:cNvSpPr txBox="1"/>
          <p:nvPr/>
        </p:nvSpPr>
        <p:spPr>
          <a:xfrm>
            <a:off x="914400" y="2148840"/>
            <a:ext cx="10332720" cy="1051560"/>
          </a:xfrm>
          <a:prstGeom prst="rect">
            <a:avLst/>
          </a:prstGeom>
          <a:noFill/>
          <a:ln/>
        </p:spPr>
        <p:txBody>
          <a:bodyPr wrap="square" lIns="0" tIns="0" rIns="0" bIns="0" rtlCol="0" anchor="ctr"/>
          <a:lstStyle/>
          <a:p>
            <a:pPr marL="0" indent="0" algn="ctr">
              <a:buNone/>
            </a:pPr>
            <a:r>
              <a:rPr lang="en-US" sz="2600" b="1" dirty="0">
                <a:solidFill>
                  <a:srgbClr val="FFFFFF"/>
                </a:solidFill>
                <a:latin typeface="Verdana" pitchFamily="34" charset="0"/>
                <a:ea typeface="Verdana" pitchFamily="34" charset="-122"/>
                <a:cs typeface="Verdana" pitchFamily="34" charset="-120"/>
              </a:rPr>
              <a:t>It's whether we can cross the distance between them before “never” arrives.</a:t>
            </a:r>
            <a:endParaRPr lang="en-US" sz="2600" dirty="0"/>
          </a:p>
        </p:txBody>
      </p:sp>
      <p:sp>
        <p:nvSpPr>
          <p:cNvPr id="4" name="Text 2"/>
          <p:cNvSpPr txBox="1"/>
          <p:nvPr/>
        </p:nvSpPr>
        <p:spPr>
          <a:xfrm>
            <a:off x="548640" y="3840480"/>
            <a:ext cx="11064240" cy="1097280"/>
          </a:xfrm>
          <a:prstGeom prst="rect">
            <a:avLst/>
          </a:prstGeom>
          <a:noFill/>
          <a:ln/>
        </p:spPr>
        <p:txBody>
          <a:bodyPr wrap="square" lIns="0" tIns="0" rIns="0" bIns="0" rtlCol="0" anchor="ctr"/>
          <a:lstStyle/>
          <a:p>
            <a:pPr marL="0" indent="0" algn="ctr">
              <a:buNone/>
            </a:pPr>
            <a:r>
              <a:rPr lang="en-US" sz="5600" b="1" dirty="0">
                <a:solidFill>
                  <a:srgbClr val="FF0000"/>
                </a:solidFill>
                <a:latin typeface="Verdana" pitchFamily="34" charset="0"/>
                <a:ea typeface="Verdana" pitchFamily="34" charset="-122"/>
                <a:cs typeface="Verdana" pitchFamily="34" charset="-120"/>
              </a:rPr>
              <a:t>That's the mineshaft gap.</a:t>
            </a:r>
            <a:endParaRPr lang="en-US" sz="5600" dirty="0"/>
          </a:p>
        </p:txBody>
      </p:sp>
      <p:sp>
        <p:nvSpPr>
          <p:cNvPr id="5" name="Shape 3"/>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6" name="Text 4"/>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7" name="Text 5"/>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 Darley - 2026 -</a:t>
            </a:r>
            <a:endParaRPr lang="en-US" sz="1000" dirty="0"/>
          </a:p>
        </p:txBody>
      </p:sp>
      <p:sp>
        <p:nvSpPr>
          <p:cNvPr id="8" name="Text 6"/>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FFFFFF"/>
                </a:solidFill>
                <a:latin typeface="Verdana" pitchFamily="34" charset="0"/>
                <a:ea typeface="Verdana" pitchFamily="34" charset="-122"/>
                <a:cs typeface="Verdana"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lgn="l">
              <a:buNone/>
            </a:pPr>
            <a:r>
              <a:rPr lang="en-US" sz="3000" b="1" dirty="0">
                <a:solidFill>
                  <a:srgbClr val="59BCF2"/>
                </a:solidFill>
                <a:latin typeface="Verdana" pitchFamily="34" charset="0"/>
                <a:ea typeface="Verdana" pitchFamily="34" charset="-122"/>
                <a:cs typeface="Verdana" pitchFamily="34" charset="-120"/>
              </a:rPr>
              <a:t>Q&amp;A</a:t>
            </a:r>
            <a:endParaRPr lang="en-US" sz="3000" dirty="0"/>
          </a:p>
        </p:txBody>
      </p:sp>
      <p:sp>
        <p:nvSpPr>
          <p:cNvPr id="3" name="Text 1"/>
          <p:cNvSpPr txBox="1"/>
          <p:nvPr/>
        </p:nvSpPr>
        <p:spPr>
          <a:xfrm>
            <a:off x="548640" y="1712022"/>
            <a:ext cx="2725502" cy="640080"/>
          </a:xfrm>
          <a:prstGeom prst="rect">
            <a:avLst/>
          </a:prstGeom>
          <a:noFill/>
          <a:ln/>
        </p:spPr>
        <p:txBody>
          <a:bodyPr wrap="square" lIns="0" tIns="0" rIns="0" bIns="0" rtlCol="0" anchor="ctr"/>
          <a:lstStyle/>
          <a:p>
            <a:pPr marL="0" indent="0">
              <a:buNone/>
            </a:pPr>
            <a:r>
              <a:rPr lang="en-US" sz="3200" b="1" dirty="0">
                <a:solidFill>
                  <a:srgbClr val="000000"/>
                </a:solidFill>
                <a:latin typeface="Verdana" pitchFamily="34" charset="0"/>
                <a:ea typeface="Verdana" pitchFamily="34" charset="-122"/>
                <a:cs typeface="Verdana" pitchFamily="34" charset="-120"/>
              </a:rPr>
              <a:t>Trey Darley</a:t>
            </a:r>
            <a:endParaRPr lang="en-US" sz="3200" dirty="0"/>
          </a:p>
        </p:txBody>
      </p:sp>
      <p:sp>
        <p:nvSpPr>
          <p:cNvPr id="4" name="Text 2"/>
          <p:cNvSpPr txBox="1"/>
          <p:nvPr/>
        </p:nvSpPr>
        <p:spPr>
          <a:xfrm>
            <a:off x="1123826" y="2398624"/>
            <a:ext cx="3485068" cy="310118"/>
          </a:xfrm>
          <a:prstGeom prst="rect">
            <a:avLst/>
          </a:prstGeom>
          <a:noFill/>
          <a:ln/>
        </p:spPr>
        <p:txBody>
          <a:bodyPr wrap="square" lIns="0" tIns="0" rIns="0" bIns="0" rtlCol="0" anchor="t"/>
          <a:lstStyle/>
          <a:p>
            <a:pPr marL="0" indent="0">
              <a:buNone/>
            </a:pPr>
            <a:r>
              <a:rPr lang="en-US" sz="1800" dirty="0">
                <a:solidFill>
                  <a:srgbClr val="7F7F7F"/>
                </a:solidFill>
                <a:latin typeface="Verdana" pitchFamily="34" charset="0"/>
                <a:ea typeface="Verdana" pitchFamily="34" charset="-122"/>
                <a:cs typeface="Verdana" pitchFamily="34" charset="-120"/>
              </a:rPr>
              <a:t>Proper Tools SRL, Brussels</a:t>
            </a:r>
            <a:endParaRPr lang="en-US" sz="1800" dirty="0"/>
          </a:p>
        </p:txBody>
      </p:sp>
      <p:sp>
        <p:nvSpPr>
          <p:cNvPr id="5" name="Text 3"/>
          <p:cNvSpPr txBox="1"/>
          <p:nvPr/>
        </p:nvSpPr>
        <p:spPr>
          <a:xfrm>
            <a:off x="548640" y="2756475"/>
            <a:ext cx="6583680" cy="457200"/>
          </a:xfrm>
          <a:prstGeom prst="rect">
            <a:avLst/>
          </a:prstGeom>
          <a:noFill/>
          <a:ln/>
        </p:spPr>
        <p:txBody>
          <a:bodyPr wrap="square" lIns="0" tIns="0" rIns="0" bIns="0" rtlCol="0" anchor="t"/>
          <a:lstStyle/>
          <a:p>
            <a:pPr marL="0" indent="0">
              <a:buNone/>
            </a:pPr>
            <a:r>
              <a:rPr lang="en-US" sz="2200" b="1" dirty="0">
                <a:solidFill>
                  <a:srgbClr val="59BCF2"/>
                </a:solidFill>
                <a:latin typeface="Verdana" pitchFamily="34" charset="0"/>
                <a:ea typeface="Verdana" pitchFamily="34" charset="-122"/>
                <a:cs typeface="Verdana" pitchFamily="34" charset="-120"/>
              </a:rPr>
              <a:t>trey@propertools.be</a:t>
            </a:r>
            <a:endParaRPr lang="en-US" sz="2200" dirty="0"/>
          </a:p>
        </p:txBody>
      </p:sp>
      <p:sp>
        <p:nvSpPr>
          <p:cNvPr id="7" name="Text 5"/>
          <p:cNvSpPr txBox="1"/>
          <p:nvPr/>
        </p:nvSpPr>
        <p:spPr>
          <a:xfrm>
            <a:off x="456512" y="3660751"/>
            <a:ext cx="10531036" cy="2073862"/>
          </a:xfrm>
          <a:prstGeom prst="rect">
            <a:avLst/>
          </a:prstGeom>
          <a:noFill/>
          <a:ln/>
        </p:spPr>
        <p:txBody>
          <a:bodyPr wrap="square" lIns="0" tIns="0" rIns="0" bIns="0" rtlCol="0" anchor="t"/>
          <a:lstStyle/>
          <a:p>
            <a:pPr marL="0" indent="0">
              <a:lnSpc>
                <a:spcPct val="150000"/>
              </a:lnSpc>
              <a:buNone/>
            </a:pP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FIRST Time Security SIG · </a:t>
            </a:r>
            <a:r>
              <a:rPr lang="en-US" sz="1600" dirty="0">
                <a:solidFill>
                  <a:srgbClr val="000000"/>
                </a:solidFill>
                <a:latin typeface="Verdana" panose="020B0604030504040204" pitchFamily="34" charset="0"/>
                <a:ea typeface="Verdana" panose="020B0604030504040204" pitchFamily="34" charset="0"/>
                <a:cs typeface="Verdana" panose="020B0604030504040204" pitchFamily="34" charset="0"/>
              </a:rPr>
              <a:t>first.org/global/sigs/time</a:t>
            </a:r>
          </a:p>
          <a:p>
            <a:pPr>
              <a:lnSpc>
                <a:spcPct val="150000"/>
              </a:lnSpc>
            </a:pP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XSTP.epoch · </a:t>
            </a:r>
            <a:r>
              <a:rPr lang="en-US" sz="1600" dirty="0">
                <a:solidFill>
                  <a:srgbClr val="000000"/>
                </a:solidFill>
                <a:latin typeface="Verdana" panose="020B0604030504040204" pitchFamily="34" charset="0"/>
                <a:ea typeface="Verdana" panose="020B0604030504040204" pitchFamily="34" charset="0"/>
                <a:cs typeface="Verdana" panose="020B0604030504040204" pitchFamily="34" charset="0"/>
              </a:rPr>
              <a:t>www.itu.int/ITU-T/workprog/wp_item.aspx?isn=23741</a:t>
            </a:r>
          </a:p>
          <a:p>
            <a:pPr>
              <a:lnSpc>
                <a:spcPct val="150000"/>
              </a:lnSpc>
            </a:pP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IEEE P4150 · </a:t>
            </a:r>
            <a:r>
              <a:rPr lang="en-US" sz="1600" dirty="0">
                <a:solidFill>
                  <a:srgbClr val="000000"/>
                </a:solidFill>
                <a:latin typeface="Verdana" panose="020B0604030504040204" pitchFamily="34" charset="0"/>
                <a:ea typeface="Verdana" panose="020B0604030504040204" pitchFamily="34" charset="0"/>
                <a:cs typeface="Verdana" panose="020B0604030504040204" pitchFamily="34" charset="0"/>
              </a:rPr>
              <a:t>standards.ieee.org/ieee/4150/12603/</a:t>
            </a:r>
          </a:p>
          <a:p>
            <a:pPr>
              <a:lnSpc>
                <a:spcPct val="150000"/>
              </a:lnSpc>
            </a:pPr>
            <a:r>
              <a:rPr lang="en-US" sz="1600" b="1" dirty="0">
                <a:latin typeface="Verdana" panose="020B0604030504040204" pitchFamily="34" charset="0"/>
                <a:ea typeface="Verdana" panose="020B0604030504040204" pitchFamily="34" charset="0"/>
                <a:cs typeface="Verdana" panose="020B0604030504040204" pitchFamily="34" charset="0"/>
              </a:rPr>
              <a:t>Vulnerability Abundance</a:t>
            </a: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 · </a:t>
            </a:r>
            <a:r>
              <a:rPr lang="en-US" sz="1600" dirty="0">
                <a:latin typeface="Verdana" panose="020B0604030504040204" pitchFamily="34" charset="0"/>
                <a:ea typeface="Verdana" panose="020B0604030504040204" pitchFamily="34" charset="0"/>
                <a:cs typeface="Verdana" panose="020B0604030504040204" pitchFamily="34" charset="0"/>
              </a:rPr>
              <a:t>arxiv.org/abs/2604.07539</a:t>
            </a:r>
          </a:p>
          <a:p>
            <a:pPr>
              <a:lnSpc>
                <a:spcPct val="150000"/>
              </a:lnSpc>
            </a:pPr>
            <a:r>
              <a:rPr lang="en-US" sz="1600" b="1" dirty="0">
                <a:latin typeface="Verdana" panose="020B0604030504040204" pitchFamily="34" charset="0"/>
                <a:ea typeface="Verdana" panose="020B0604030504040204" pitchFamily="34" charset="0"/>
                <a:cs typeface="Verdana" panose="020B0604030504040204" pitchFamily="34" charset="0"/>
              </a:rPr>
              <a:t>CVSS v5</a:t>
            </a:r>
            <a:r>
              <a:rPr lang="en-US" sz="1600" b="1" dirty="0">
                <a:solidFill>
                  <a:srgbClr val="000000"/>
                </a:solidFill>
                <a:latin typeface="Verdana" panose="020B0604030504040204" pitchFamily="34" charset="0"/>
                <a:ea typeface="Verdana" panose="020B0604030504040204" pitchFamily="34" charset="0"/>
                <a:cs typeface="Verdana" panose="020B0604030504040204" pitchFamily="34" charset="0"/>
              </a:rPr>
              <a:t> · </a:t>
            </a:r>
            <a:r>
              <a:rPr lang="en-US" sz="1600" dirty="0">
                <a:solidFill>
                  <a:srgbClr val="000000"/>
                </a:solidFill>
                <a:latin typeface="Verdana" panose="020B0604030504040204" pitchFamily="34" charset="0"/>
                <a:ea typeface="Verdana" panose="020B0604030504040204" pitchFamily="34" charset="0"/>
                <a:cs typeface="Verdana" panose="020B0604030504040204" pitchFamily="34" charset="0"/>
              </a:rPr>
              <a:t>github.com/propertools/CVSSv5/blob/main/draft-darley-cvss-v5-skull-emoji-01.txt</a:t>
            </a:r>
            <a:r>
              <a:rPr lang="en-US" sz="1600" dirty="0">
                <a:latin typeface="Verdana" panose="020B0604030504040204" pitchFamily="34" charset="0"/>
                <a:ea typeface="Verdana" panose="020B0604030504040204" pitchFamily="34" charset="0"/>
                <a:cs typeface="Verdana" panose="020B0604030504040204" pitchFamily="34" charset="0"/>
              </a:rPr>
              <a:t> </a:t>
            </a:r>
          </a:p>
          <a:p>
            <a:pPr marL="0" indent="0">
              <a:lnSpc>
                <a:spcPct val="150000"/>
              </a:lnSpc>
              <a:buNone/>
            </a:pPr>
            <a:endParaRPr lang="en-US" sz="1600" dirty="0">
              <a:latin typeface="Verdana" panose="020B0604030504040204" pitchFamily="34" charset="0"/>
              <a:ea typeface="Verdana" panose="020B0604030504040204" pitchFamily="34" charset="0"/>
              <a:cs typeface="Verdana" panose="020B0604030504040204" pitchFamily="34" charset="0"/>
            </a:endParaRPr>
          </a:p>
        </p:txBody>
      </p:sp>
      <p:sp>
        <p:nvSpPr>
          <p:cNvPr id="9" name="Shape 7"/>
          <p:cNvSpPr/>
          <p:nvPr/>
        </p:nvSpPr>
        <p:spPr>
          <a:xfrm>
            <a:off x="8008373" y="193212"/>
            <a:ext cx="3840480" cy="3383280"/>
          </a:xfrm>
          <a:prstGeom prst="rect">
            <a:avLst/>
          </a:prstGeom>
          <a:solidFill>
            <a:srgbClr val="FAFAFA"/>
          </a:solidFill>
          <a:ln w="15875">
            <a:solidFill>
              <a:srgbClr val="9A9A9A"/>
            </a:solidFill>
            <a:prstDash val="dash"/>
          </a:ln>
        </p:spPr>
        <p:txBody>
          <a:bodyPr/>
          <a:lstStyle/>
          <a:p>
            <a:endParaRPr lang="en-US"/>
          </a:p>
        </p:txBody>
      </p:sp>
      <p:sp>
        <p:nvSpPr>
          <p:cNvPr id="11" name="Text 9"/>
          <p:cNvSpPr txBox="1"/>
          <p:nvPr/>
        </p:nvSpPr>
        <p:spPr>
          <a:xfrm>
            <a:off x="548640" y="5868380"/>
            <a:ext cx="11064240" cy="594360"/>
          </a:xfrm>
          <a:prstGeom prst="rect">
            <a:avLst/>
          </a:prstGeom>
          <a:noFill/>
          <a:ln/>
        </p:spPr>
        <p:txBody>
          <a:bodyPr wrap="square" lIns="0" tIns="0" rIns="0" bIns="0" rtlCol="0" anchor="ctr"/>
          <a:lstStyle/>
          <a:p>
            <a:pPr marL="0" indent="0" algn="ctr">
              <a:buNone/>
            </a:pPr>
            <a:r>
              <a:rPr lang="en-US" sz="2400" b="1" i="1" dirty="0">
                <a:solidFill>
                  <a:srgbClr val="E69138"/>
                </a:solidFill>
                <a:latin typeface="Verdana" pitchFamily="34" charset="0"/>
                <a:ea typeface="Verdana" pitchFamily="34" charset="-122"/>
                <a:cs typeface="Verdana" pitchFamily="34" charset="-120"/>
              </a:rPr>
              <a:t>Inventory. Test. Demand proof.</a:t>
            </a:r>
            <a:endParaRPr lang="en-US" sz="2400" dirty="0"/>
          </a:p>
        </p:txBody>
      </p:sp>
      <p:sp>
        <p:nvSpPr>
          <p:cNvPr id="12" name="Shape 10"/>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13" name="Text 11"/>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14" name="Text 12"/>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15" name="Text 13"/>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18</a:t>
            </a:r>
            <a:endParaRPr lang="en-US" sz="1000" dirty="0"/>
          </a:p>
        </p:txBody>
      </p:sp>
      <p:sp>
        <p:nvSpPr>
          <p:cNvPr id="16" name="TextBox 15"/>
          <p:cNvSpPr txBox="1"/>
          <p:nvPr/>
        </p:nvSpPr>
        <p:spPr>
          <a:xfrm>
            <a:off x="8008373" y="3667932"/>
            <a:ext cx="3840480" cy="646331"/>
          </a:xfrm>
          <a:prstGeom prst="rect">
            <a:avLst/>
          </a:prstGeom>
          <a:noFill/>
        </p:spPr>
        <p:txBody>
          <a:bodyPr wrap="square" lIns="0" tIns="0" rIns="0" bIns="0" anchor="t">
            <a:spAutoFit/>
          </a:bodyPr>
          <a:lstStyle/>
          <a:p>
            <a:pPr algn="ctr"/>
            <a:r>
              <a:rPr sz="1400" b="0" i="0" dirty="0">
                <a:solidFill>
                  <a:srgbClr val="7F7F7F"/>
                </a:solidFill>
                <a:latin typeface="Courier New"/>
              </a:rPr>
              <a:t>[</a:t>
            </a:r>
            <a:r>
              <a:rPr lang="en-US" sz="1400" b="0" i="0" dirty="0">
                <a:solidFill>
                  <a:srgbClr val="7F7F7F"/>
                </a:solidFill>
                <a:latin typeface="Courier New"/>
              </a:rPr>
              <a:t>propertools.be/talks/vulnopticon-2026-mineshaft-gap/vulnopticon-2026-mineshaft-gap.pptx</a:t>
            </a:r>
            <a:r>
              <a:rPr sz="1400" b="0" i="0" dirty="0">
                <a:solidFill>
                  <a:srgbClr val="7F7F7F"/>
                </a:solidFill>
                <a:latin typeface="Courier New"/>
              </a:rPr>
              <a:t>]</a:t>
            </a:r>
          </a:p>
        </p:txBody>
      </p:sp>
      <p:pic>
        <p:nvPicPr>
          <p:cNvPr id="6" name="Picture 5">
            <a:extLst>
              <a:ext uri="{FF2B5EF4-FFF2-40B4-BE49-F238E27FC236}">
                <a16:creationId xmlns:a16="http://schemas.microsoft.com/office/drawing/2014/main" id="{0DC5D485-EC58-4DF6-E150-BC0049741F22}"/>
              </a:ext>
            </a:extLst>
          </p:cNvPr>
          <p:cNvPicPr>
            <a:picLocks noChangeAspect="1"/>
          </p:cNvPicPr>
          <p:nvPr/>
        </p:nvPicPr>
        <p:blipFill>
          <a:blip r:embed="rId3"/>
          <a:stretch>
            <a:fillRect/>
          </a:stretch>
        </p:blipFill>
        <p:spPr>
          <a:xfrm>
            <a:off x="8325562" y="281801"/>
            <a:ext cx="3206103" cy="3206103"/>
          </a:xfrm>
          <a:prstGeom prst="rect">
            <a:avLst/>
          </a:prstGeom>
        </p:spPr>
      </p:pic>
      <p:pic>
        <p:nvPicPr>
          <p:cNvPr id="18" name="Picture 17" descr="Proper Tools logo">
            <a:extLst>
              <a:ext uri="{FF2B5EF4-FFF2-40B4-BE49-F238E27FC236}">
                <a16:creationId xmlns:a16="http://schemas.microsoft.com/office/drawing/2014/main" id="{120D1CD4-8699-A61F-271C-78D1AAF821AE}"/>
              </a:ext>
            </a:extLst>
          </p:cNvPr>
          <p:cNvPicPr>
            <a:picLocks noChangeAspect="1"/>
          </p:cNvPicPr>
          <p:nvPr/>
        </p:nvPicPr>
        <p:blipFill>
          <a:blip r:embed="rId4"/>
          <a:stretch>
            <a:fillRect/>
          </a:stretch>
        </p:blipFill>
        <p:spPr>
          <a:xfrm>
            <a:off x="575187" y="2325083"/>
            <a:ext cx="457200" cy="4572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320040"/>
            <a:ext cx="11064240" cy="731520"/>
          </a:xfrm>
          <a:prstGeom prst="rect">
            <a:avLst/>
          </a:prstGeom>
          <a:noFill/>
          <a:ln/>
        </p:spPr>
        <p:txBody>
          <a:bodyPr wrap="square" lIns="0" tIns="0" rIns="0" bIns="0" rtlCol="0" anchor="ctr"/>
          <a:lstStyle/>
          <a:p>
            <a:pPr marL="0" indent="0" algn="l">
              <a:buNone/>
            </a:pPr>
            <a:r>
              <a:rPr lang="en-US" sz="3000" b="1" dirty="0">
                <a:solidFill>
                  <a:srgbClr val="59BCF2"/>
                </a:solidFill>
                <a:latin typeface="Verdana" pitchFamily="34" charset="0"/>
                <a:ea typeface="Verdana" pitchFamily="34" charset="-122"/>
                <a:cs typeface="Verdana" pitchFamily="34" charset="-120"/>
              </a:rPr>
              <a:t>Sources</a:t>
            </a:r>
            <a:endParaRPr lang="en-US" sz="3000" dirty="0"/>
          </a:p>
        </p:txBody>
      </p:sp>
      <p:sp>
        <p:nvSpPr>
          <p:cNvPr id="3" name="Text 1"/>
          <p:cNvSpPr txBox="1"/>
          <p:nvPr/>
        </p:nvSpPr>
        <p:spPr>
          <a:xfrm>
            <a:off x="548640" y="1188720"/>
            <a:ext cx="11064240" cy="5074920"/>
          </a:xfrm>
          <a:prstGeom prst="rect">
            <a:avLst/>
          </a:prstGeom>
          <a:noFill/>
          <a:ln/>
        </p:spPr>
        <p:txBody>
          <a:bodyPr wrap="square" lIns="0" tIns="0" rIns="0" bIns="0" rtlCol="0" anchor="t"/>
          <a:lstStyle/>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Leverett &amp; van der Ham-de Vos, “Vulnerability Abundance,” </a:t>
            </a:r>
            <a:r>
              <a:rPr lang="en-US" sz="1100" dirty="0">
                <a:solidFill>
                  <a:srgbClr val="000000"/>
                </a:solidFill>
                <a:latin typeface="Verdana" pitchFamily="34" charset="0"/>
                <a:ea typeface="Verdana" pitchFamily="34" charset="-122"/>
                <a:cs typeface="Verdana" pitchFamily="34" charset="-120"/>
                <a:hlinkClick r:id="rId3"/>
              </a:rPr>
              <a:t>arXiv:2604.07539</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K. Dunn, “On a remote island, these GPS hackers are preparing for an invisible war,” </a:t>
            </a:r>
            <a:r>
              <a:rPr lang="en-US" sz="1100" dirty="0">
                <a:solidFill>
                  <a:srgbClr val="000000"/>
                </a:solidFill>
                <a:latin typeface="Verdana" pitchFamily="34" charset="0"/>
                <a:ea typeface="Verdana" pitchFamily="34" charset="-122"/>
                <a:cs typeface="Verdana" pitchFamily="34" charset="-120"/>
                <a:hlinkClick r:id="rId4"/>
              </a:rPr>
              <a:t>BBC Future, 9 Sep 2026</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S. Konjerla, G. C. M. Moura, G. Smaragdakis, T. Dittrich, “Are NTP clients always right?,” </a:t>
            </a:r>
            <a:r>
              <a:rPr lang="en-US" sz="1100" dirty="0">
                <a:solidFill>
                  <a:srgbClr val="000000"/>
                </a:solidFill>
                <a:latin typeface="Verdana" pitchFamily="34" charset="0"/>
                <a:ea typeface="Verdana" pitchFamily="34" charset="-122"/>
                <a:cs typeface="Verdana" pitchFamily="34" charset="-120"/>
                <a:hlinkClick r:id="rId5"/>
              </a:rPr>
              <a:t>SIDN Labs technical report, Oct 2025</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P. Huppert, G. C. M. Moura, M. Davids et al., “BigTime: Characterizing Large Time Service Providers,” </a:t>
            </a:r>
            <a:r>
              <a:rPr lang="en-US" sz="1100" dirty="0">
                <a:solidFill>
                  <a:srgbClr val="000000"/>
                </a:solidFill>
                <a:latin typeface="Verdana" pitchFamily="34" charset="0"/>
                <a:ea typeface="Verdana" pitchFamily="34" charset="-122"/>
                <a:cs typeface="Verdana" pitchFamily="34" charset="-120"/>
                <a:hlinkClick r:id="rId6"/>
              </a:rPr>
              <a:t>SIDN Labs technical report, Dec 2025</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Technology Audit Partners, “</a:t>
            </a:r>
            <a:r>
              <a:rPr lang="en-US" sz="1100" dirty="0">
                <a:solidFill>
                  <a:srgbClr val="000000"/>
                </a:solidFill>
                <a:latin typeface="Verdana" pitchFamily="34" charset="0"/>
                <a:ea typeface="Verdana" pitchFamily="34" charset="-122"/>
                <a:cs typeface="Verdana" pitchFamily="34" charset="-120"/>
                <a:hlinkClick r:id="rId7"/>
              </a:rPr>
              <a:t>Findings Report on the July 8th Telstra Outage</a:t>
            </a:r>
            <a:r>
              <a:rPr lang="en-US" sz="1100" dirty="0">
                <a:solidFill>
                  <a:srgbClr val="000000"/>
                </a:solidFill>
                <a:latin typeface="Verdana" pitchFamily="34" charset="0"/>
                <a:ea typeface="Verdana" pitchFamily="34" charset="-122"/>
                <a:cs typeface="Verdana" pitchFamily="34" charset="-120"/>
              </a:rPr>
              <a:t>,” 24 Aug 2026</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hlinkClick r:id="rId8"/>
              </a:rPr>
              <a:t>RFC 4120</a:t>
            </a:r>
            <a:r>
              <a:rPr lang="en-US" sz="1100" dirty="0">
                <a:solidFill>
                  <a:srgbClr val="000000"/>
                </a:solidFill>
                <a:latin typeface="Verdana" pitchFamily="34" charset="0"/>
                <a:ea typeface="Verdana" pitchFamily="34" charset="-122"/>
                <a:cs typeface="Verdana" pitchFamily="34" charset="-120"/>
              </a:rPr>
              <a:t>, The Kerberos Network Authentication Service (V5)</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MIT Kerberos, “</a:t>
            </a:r>
            <a:r>
              <a:rPr lang="en-US" sz="1100" dirty="0">
                <a:solidFill>
                  <a:srgbClr val="000000"/>
                </a:solidFill>
                <a:latin typeface="Verdana" pitchFamily="34" charset="0"/>
                <a:ea typeface="Verdana" pitchFamily="34" charset="-122"/>
                <a:cs typeface="Verdana" pitchFamily="34" charset="-120"/>
                <a:hlinkClick r:id="rId9"/>
              </a:rPr>
              <a:t>Year 2038 considerations for uses of krb5_timestamp</a:t>
            </a:r>
            <a:r>
              <a:rPr lang="en-US" sz="1100" dirty="0">
                <a:solidFill>
                  <a:srgbClr val="000000"/>
                </a:solidFill>
                <a:latin typeface="Verdana" pitchFamily="34" charset="0"/>
                <a:ea typeface="Verdana" pitchFamily="34" charset="-122"/>
                <a:cs typeface="Verdana" pitchFamily="34" charset="-120"/>
              </a:rPr>
              <a:t>”</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EventHelix, Kerberos packet decodes captured 20 Dec 2004 (</a:t>
            </a:r>
            <a:r>
              <a:rPr lang="en-US" sz="1100" dirty="0">
                <a:solidFill>
                  <a:srgbClr val="000000"/>
                </a:solidFill>
                <a:latin typeface="Verdana" pitchFamily="34" charset="0"/>
                <a:ea typeface="Verdana" pitchFamily="34" charset="-122"/>
                <a:cs typeface="Verdana" pitchFamily="34" charset="-120"/>
                <a:hlinkClick r:id="rId10"/>
              </a:rPr>
              <a:t>W2K3 domain</a:t>
            </a:r>
            <a:r>
              <a:rPr lang="en-US" sz="1100" dirty="0">
                <a:solidFill>
                  <a:srgbClr val="000000"/>
                </a:solidFill>
                <a:latin typeface="Verdana" pitchFamily="34" charset="0"/>
                <a:ea typeface="Verdana" pitchFamily="34" charset="-122"/>
                <a:cs typeface="Verdana" pitchFamily="34" charset="-120"/>
              </a:rPr>
              <a:t>) and 16 Aug 2005 (</a:t>
            </a:r>
            <a:r>
              <a:rPr lang="en-US" sz="1100" dirty="0">
                <a:solidFill>
                  <a:srgbClr val="000000"/>
                </a:solidFill>
                <a:latin typeface="Verdana" pitchFamily="34" charset="0"/>
                <a:ea typeface="Verdana" pitchFamily="34" charset="-122"/>
                <a:cs typeface="Verdana" pitchFamily="34" charset="-120"/>
                <a:hlinkClick r:id="rId11"/>
              </a:rPr>
              <a:t>XP client</a:t>
            </a:r>
            <a:r>
              <a:rPr lang="en-US" sz="1100" dirty="0">
                <a:solidFill>
                  <a:srgbClr val="000000"/>
                </a:solidFill>
                <a:latin typeface="Verdana" pitchFamily="34" charset="0"/>
                <a:ea typeface="Verdana" pitchFamily="34" charset="-122"/>
                <a:cs typeface="Verdana" pitchFamily="34" charset="-120"/>
              </a:rPr>
              <a:t>)</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O. Hartong, “</a:t>
            </a:r>
            <a:r>
              <a:rPr lang="en-US" sz="1100" dirty="0">
                <a:solidFill>
                  <a:srgbClr val="000000"/>
                </a:solidFill>
                <a:latin typeface="Verdana" pitchFamily="34" charset="0"/>
                <a:ea typeface="Verdana" pitchFamily="34" charset="-122"/>
                <a:cs typeface="Verdana" pitchFamily="34" charset="-120"/>
                <a:hlinkClick r:id="rId12"/>
              </a:rPr>
              <a:t>Detection engineering rabbit holes – parsing ASN.1 packets in KQL</a:t>
            </a:r>
            <a:r>
              <a:rPr lang="en-US" sz="1100" dirty="0">
                <a:solidFill>
                  <a:srgbClr val="000000"/>
                </a:solidFill>
                <a:latin typeface="Verdana" pitchFamily="34" charset="0"/>
                <a:ea typeface="Verdana" pitchFamily="34" charset="-122"/>
                <a:cs typeface="Verdana" pitchFamily="34" charset="-120"/>
              </a:rPr>
              <a:t>,” FalconForce</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S. Syfuhs, reply to O. Hartong on X (reproduced in Hartong); private correspondence, 22 Sep 2026 (quoted with permission)</a:t>
            </a:r>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Microsoft Q&amp;A, “</a:t>
            </a:r>
            <a:r>
              <a:rPr lang="en-US" sz="1100" dirty="0">
                <a:solidFill>
                  <a:srgbClr val="000000"/>
                </a:solidFill>
                <a:latin typeface="Verdana" pitchFamily="34" charset="0"/>
                <a:ea typeface="Verdana" pitchFamily="34" charset="-122"/>
                <a:cs typeface="Verdana" pitchFamily="34" charset="-120"/>
                <a:hlinkClick r:id="rId13"/>
              </a:rPr>
              <a:t>Windows Server 2019 Date Issue: After setting the time to 13 Sep 2037</a:t>
            </a:r>
            <a:r>
              <a:rPr lang="en-US" sz="1100" dirty="0">
                <a:solidFill>
                  <a:srgbClr val="000000"/>
                </a:solidFill>
                <a:latin typeface="Verdana" pitchFamily="34" charset="0"/>
                <a:ea typeface="Verdana" pitchFamily="34" charset="-122"/>
                <a:cs typeface="Verdana" pitchFamily="34" charset="-120"/>
              </a:rPr>
              <a:t>…,” 2022</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Heimdal issue #1011, “</a:t>
            </a:r>
            <a:r>
              <a:rPr lang="en-US" sz="1100" dirty="0">
                <a:solidFill>
                  <a:srgbClr val="000000"/>
                </a:solidFill>
                <a:latin typeface="Verdana" pitchFamily="34" charset="0"/>
                <a:ea typeface="Verdana" pitchFamily="34" charset="-122"/>
                <a:cs typeface="Verdana" pitchFamily="34" charset="-120"/>
                <a:hlinkClick r:id="rId14"/>
              </a:rPr>
              <a:t>KDC: TGS-REQ problem with Windows 11 22H2 client</a:t>
            </a:r>
            <a:r>
              <a:rPr lang="en-US" sz="1100" dirty="0">
                <a:solidFill>
                  <a:srgbClr val="000000"/>
                </a:solidFill>
                <a:latin typeface="Verdana" pitchFamily="34" charset="0"/>
                <a:ea typeface="Verdana" pitchFamily="34" charset="-122"/>
                <a:cs typeface="Verdana" pitchFamily="34" charset="-120"/>
              </a:rPr>
              <a:t>,” GitHub, 2022–23</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M. Bernstein, Microsoft Tech Community, “</a:t>
            </a:r>
            <a:r>
              <a:rPr lang="en-US" sz="1100" dirty="0">
                <a:solidFill>
                  <a:srgbClr val="000000"/>
                </a:solidFill>
                <a:latin typeface="Verdana" pitchFamily="34" charset="0"/>
                <a:ea typeface="Verdana" pitchFamily="34" charset="-122"/>
                <a:cs typeface="Verdana" pitchFamily="34" charset="-120"/>
                <a:hlinkClick r:id="rId15"/>
              </a:rPr>
              <a:t>Server 2025 Domain Join Error ASN.1</a:t>
            </a:r>
            <a:r>
              <a:rPr lang="en-US" sz="1100" dirty="0">
                <a:solidFill>
                  <a:srgbClr val="000000"/>
                </a:solidFill>
                <a:latin typeface="Verdana" pitchFamily="34" charset="0"/>
                <a:ea typeface="Verdana" pitchFamily="34" charset="-122"/>
                <a:cs typeface="Verdana" pitchFamily="34" charset="-120"/>
              </a:rPr>
              <a:t>,” 21 Feb 2025</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Microsoft Q&amp;A, “</a:t>
            </a:r>
            <a:r>
              <a:rPr lang="en-US" sz="1100" dirty="0">
                <a:solidFill>
                  <a:srgbClr val="000000"/>
                </a:solidFill>
                <a:latin typeface="Verdana" pitchFamily="34" charset="0"/>
                <a:ea typeface="Verdana" pitchFamily="34" charset="-122"/>
                <a:cs typeface="Verdana" pitchFamily="34" charset="-120"/>
                <a:hlinkClick r:id="rId16"/>
              </a:rPr>
              <a:t>Server 2025 Domain Controllers – Trust relationship issues</a:t>
            </a:r>
            <a:r>
              <a:rPr lang="en-US" sz="1100" dirty="0">
                <a:solidFill>
                  <a:srgbClr val="000000"/>
                </a:solidFill>
                <a:latin typeface="Verdana" pitchFamily="34" charset="0"/>
                <a:ea typeface="Verdana" pitchFamily="34" charset="-122"/>
                <a:cs typeface="Verdana" pitchFamily="34" charset="-120"/>
              </a:rPr>
              <a:t>…” (Cisco case as posted by a customer), Feb 2025</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A. Bouchez, “Impossible to log into a MS AD 2025 from a 32-bit GSSAPI system,” kerberos@mit.edu, 2 Jul 2025</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hlinkClick r:id="rId17"/>
              </a:rPr>
              <a:t>MIT krb5 commit 7e0e602</a:t>
            </a:r>
            <a:r>
              <a:rPr lang="en-US" sz="1100" dirty="0">
                <a:solidFill>
                  <a:srgbClr val="000000"/>
                </a:solidFill>
                <a:latin typeface="Verdana" pitchFamily="34" charset="0"/>
                <a:ea typeface="Verdana" pitchFamily="34" charset="-122"/>
                <a:cs typeface="Verdana" pitchFamily="34" charset="-120"/>
              </a:rPr>
              <a:t>, “Cap decoding GeneralTime when time_t is 32-bit,” 23 Mar 2026</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Microsoft, “</a:t>
            </a:r>
            <a:r>
              <a:rPr lang="en-US" sz="1100" dirty="0">
                <a:solidFill>
                  <a:srgbClr val="000000"/>
                </a:solidFill>
                <a:latin typeface="Verdana" pitchFamily="34" charset="0"/>
                <a:ea typeface="Verdana" pitchFamily="34" charset="-122"/>
                <a:cs typeface="Verdana" pitchFamily="34" charset="-120"/>
                <a:hlinkClick r:id="rId18"/>
              </a:rPr>
              <a:t>Advancing Windows security: Disabling NTLM by default</a:t>
            </a:r>
            <a:r>
              <a:rPr lang="en-US" sz="1100" dirty="0">
                <a:solidFill>
                  <a:srgbClr val="000000"/>
                </a:solidFill>
                <a:latin typeface="Verdana" pitchFamily="34" charset="0"/>
                <a:ea typeface="Verdana" pitchFamily="34" charset="-122"/>
                <a:cs typeface="Verdana" pitchFamily="34" charset="-120"/>
              </a:rPr>
              <a:t>,” Windows IT Pro Blog, Jan 2026</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Microsoft, “</a:t>
            </a:r>
            <a:r>
              <a:rPr lang="en-US" sz="1100" dirty="0">
                <a:solidFill>
                  <a:srgbClr val="000000"/>
                </a:solidFill>
                <a:latin typeface="Verdana" pitchFamily="34" charset="0"/>
                <a:ea typeface="Verdana" pitchFamily="34" charset="-122"/>
                <a:cs typeface="Verdana" pitchFamily="34" charset="-120"/>
                <a:hlinkClick r:id="rId19"/>
              </a:rPr>
              <a:t>Beyond RC4 for Windows authentication</a:t>
            </a:r>
            <a:r>
              <a:rPr lang="en-US" sz="1100" dirty="0">
                <a:solidFill>
                  <a:srgbClr val="000000"/>
                </a:solidFill>
                <a:latin typeface="Verdana" pitchFamily="34" charset="0"/>
                <a:ea typeface="Verdana" pitchFamily="34" charset="-122"/>
                <a:cs typeface="Verdana" pitchFamily="34" charset="-120"/>
              </a:rPr>
              <a:t>,” Windows Server Blog, Dec 2025; “</a:t>
            </a:r>
            <a:r>
              <a:rPr lang="en-US" sz="1100" dirty="0">
                <a:solidFill>
                  <a:srgbClr val="000000"/>
                </a:solidFill>
                <a:latin typeface="Verdana" pitchFamily="34" charset="0"/>
                <a:ea typeface="Verdana" pitchFamily="34" charset="-122"/>
                <a:cs typeface="Verdana" pitchFamily="34" charset="-120"/>
                <a:hlinkClick r:id="rId20"/>
              </a:rPr>
              <a:t>Detect and remediate RC4 usage in Kerberos</a:t>
            </a:r>
            <a:r>
              <a:rPr lang="en-US" sz="1100" dirty="0">
                <a:solidFill>
                  <a:srgbClr val="000000"/>
                </a:solidFill>
                <a:latin typeface="Verdana" pitchFamily="34" charset="0"/>
                <a:ea typeface="Verdana" pitchFamily="34" charset="-122"/>
                <a:cs typeface="Verdana" pitchFamily="34" charset="-120"/>
              </a:rPr>
              <a:t>,” Microsoft Learn</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Microsoft Lifecycle: Windows Server 2025</a:t>
            </a:r>
            <a:endParaRPr lang="en-US" sz="1350" dirty="0"/>
          </a:p>
          <a:p>
            <a:pPr marL="0" indent="0">
              <a:spcAft>
                <a:spcPts val="500"/>
              </a:spcAft>
              <a:buNone/>
            </a:pPr>
            <a:r>
              <a:rPr lang="en-US" sz="1100" dirty="0">
                <a:solidFill>
                  <a:srgbClr val="000000"/>
                </a:solidFill>
                <a:latin typeface="Verdana" pitchFamily="34" charset="0"/>
                <a:ea typeface="Verdana" pitchFamily="34" charset="-122"/>
                <a:cs typeface="Verdana" pitchFamily="34" charset="-120"/>
              </a:rPr>
              <a:t>M. Morowczynski, “</a:t>
            </a:r>
            <a:r>
              <a:rPr lang="en-US" sz="1100" dirty="0">
                <a:solidFill>
                  <a:srgbClr val="000000"/>
                </a:solidFill>
                <a:latin typeface="Verdana" pitchFamily="34" charset="0"/>
                <a:ea typeface="Verdana" pitchFamily="34" charset="-122"/>
                <a:cs typeface="Verdana" pitchFamily="34" charset="-120"/>
                <a:hlinkClick r:id="rId21"/>
              </a:rPr>
              <a:t>Did Your Active Directory Domain Time Just Jump To The Year 2000?</a:t>
            </a:r>
            <a:r>
              <a:rPr lang="en-US" sz="1100" dirty="0">
                <a:solidFill>
                  <a:srgbClr val="000000"/>
                </a:solidFill>
                <a:latin typeface="Verdana" pitchFamily="34" charset="0"/>
                <a:ea typeface="Verdana" pitchFamily="34" charset="-122"/>
                <a:cs typeface="Verdana" pitchFamily="34" charset="-120"/>
              </a:rPr>
              <a:t>,” Microsoft Tech Community, Nov 2012</a:t>
            </a:r>
            <a:endParaRPr lang="en-US" sz="1350" dirty="0"/>
          </a:p>
        </p:txBody>
      </p:sp>
      <p:sp>
        <p:nvSpPr>
          <p:cNvPr id="4" name="Shape 2"/>
          <p:cNvSpPr/>
          <p:nvPr/>
        </p:nvSpPr>
        <p:spPr>
          <a:xfrm>
            <a:off x="228600" y="6473952"/>
            <a:ext cx="1051560" cy="256032"/>
          </a:xfrm>
          <a:prstGeom prst="rect">
            <a:avLst/>
          </a:prstGeom>
          <a:solidFill>
            <a:srgbClr val="000000"/>
          </a:solidFill>
          <a:ln w="12700">
            <a:solidFill>
              <a:srgbClr val="000000"/>
            </a:solidFill>
            <a:prstDash val="solid"/>
          </a:ln>
        </p:spPr>
        <p:txBody>
          <a:bodyPr/>
          <a:lstStyle/>
          <a:p>
            <a:endParaRPr lang="en-US"/>
          </a:p>
        </p:txBody>
      </p:sp>
      <p:sp>
        <p:nvSpPr>
          <p:cNvPr id="5" name="Text 3"/>
          <p:cNvSpPr txBox="1"/>
          <p:nvPr/>
        </p:nvSpPr>
        <p:spPr>
          <a:xfrm>
            <a:off x="228600" y="6473952"/>
            <a:ext cx="1051560" cy="256032"/>
          </a:xfrm>
          <a:prstGeom prst="rect">
            <a:avLst/>
          </a:prstGeom>
          <a:noFill/>
          <a:ln/>
        </p:spPr>
        <p:txBody>
          <a:bodyPr wrap="square" lIns="0" tIns="0" rIns="0" bIns="0" rtlCol="0" anchor="ctr"/>
          <a:lstStyle/>
          <a:p>
            <a:pPr marL="0" indent="0" algn="ctr">
              <a:buNone/>
            </a:pPr>
            <a:r>
              <a:rPr lang="en-US" sz="1000" b="1" dirty="0">
                <a:solidFill>
                  <a:srgbClr val="FFFFFF"/>
                </a:solidFill>
                <a:latin typeface="Verdana" pitchFamily="34" charset="0"/>
                <a:ea typeface="Verdana" pitchFamily="34" charset="-122"/>
                <a:cs typeface="Verdana" pitchFamily="34" charset="-120"/>
              </a:rPr>
              <a:t>TLP:CLEAR</a:t>
            </a:r>
            <a:endParaRPr lang="en-US" sz="1000" dirty="0"/>
          </a:p>
        </p:txBody>
      </p:sp>
      <p:sp>
        <p:nvSpPr>
          <p:cNvPr id="6" name="Text 4"/>
          <p:cNvSpPr txBox="1"/>
          <p:nvPr/>
        </p:nvSpPr>
        <p:spPr>
          <a:xfrm>
            <a:off x="4270248" y="6473952"/>
            <a:ext cx="3657600" cy="256032"/>
          </a:xfrm>
          <a:prstGeom prst="rect">
            <a:avLst/>
          </a:prstGeom>
          <a:noFill/>
          <a:ln/>
        </p:spPr>
        <p:txBody>
          <a:bodyPr wrap="square" lIns="0" tIns="0" rIns="0" bIns="0" rtlCol="0" anchor="ctr"/>
          <a:lstStyle/>
          <a:p>
            <a:pPr marL="0" indent="0" algn="ctr">
              <a:buNone/>
            </a:pPr>
            <a:r>
              <a:rPr lang="en-US" sz="1000" b="1" dirty="0">
                <a:solidFill>
                  <a:srgbClr val="000000"/>
                </a:solidFill>
                <a:latin typeface="Verdana" pitchFamily="34" charset="0"/>
                <a:ea typeface="Verdana" pitchFamily="34" charset="-122"/>
                <a:cs typeface="Verdana" pitchFamily="34" charset="-120"/>
              </a:rPr>
              <a:t>- Darley - 2026 -</a:t>
            </a:r>
            <a:endParaRPr lang="en-US" sz="1000" dirty="0"/>
          </a:p>
        </p:txBody>
      </p:sp>
      <p:sp>
        <p:nvSpPr>
          <p:cNvPr id="7" name="Text 5"/>
          <p:cNvSpPr txBox="1"/>
          <p:nvPr/>
        </p:nvSpPr>
        <p:spPr>
          <a:xfrm>
            <a:off x="11274552" y="6473952"/>
            <a:ext cx="685800" cy="256032"/>
          </a:xfrm>
          <a:prstGeom prst="rect">
            <a:avLst/>
          </a:prstGeom>
          <a:noFill/>
          <a:ln/>
        </p:spPr>
        <p:txBody>
          <a:bodyPr wrap="square" lIns="0" tIns="0" rIns="0" bIns="0" rtlCol="0" anchor="ctr"/>
          <a:lstStyle/>
          <a:p>
            <a:pPr marL="0" indent="0" algn="r">
              <a:buNone/>
            </a:pPr>
            <a:r>
              <a:rPr lang="en-US" sz="1000" b="1" dirty="0">
                <a:solidFill>
                  <a:srgbClr val="000000"/>
                </a:solidFill>
                <a:latin typeface="Verdana" pitchFamily="34" charset="0"/>
                <a:ea typeface="Verdana" pitchFamily="34" charset="-122"/>
                <a:cs typeface="Verdana" pitchFamily="34" charset="-120"/>
              </a:rPr>
              <a:t>19</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2460</TotalTime>
  <Words>5670</Words>
  <Application>Microsoft Macintosh PowerPoint</Application>
  <PresentationFormat>Widescreen</PresentationFormat>
  <Paragraphs>541</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Courier New</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 Mineshaft Gap: Coordinating the End of Never</dc:title>
  <dc:subject>PptxGenJS Presentation</dc:subject>
  <dc:creator>Trey Darley</dc:creator>
  <cp:lastModifiedBy>Trey Darley</cp:lastModifiedBy>
  <cp:revision>233</cp:revision>
  <dcterms:created xsi:type="dcterms:W3CDTF">2026-09-21T23:45:44Z</dcterms:created>
  <dcterms:modified xsi:type="dcterms:W3CDTF">2026-10-01T14:22:22Z</dcterms:modified>
</cp:coreProperties>
</file>